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4"/>
  </p:notesMasterIdLst>
  <p:sldIdLst>
    <p:sldId id="282" r:id="rId2"/>
    <p:sldId id="270" r:id="rId3"/>
    <p:sldId id="272" r:id="rId4"/>
    <p:sldId id="276" r:id="rId5"/>
    <p:sldId id="264" r:id="rId6"/>
    <p:sldId id="266" r:id="rId7"/>
    <p:sldId id="267" r:id="rId8"/>
    <p:sldId id="268" r:id="rId9"/>
    <p:sldId id="269" r:id="rId10"/>
    <p:sldId id="277" r:id="rId11"/>
    <p:sldId id="278" r:id="rId12"/>
    <p:sldId id="274" r:id="rId13"/>
    <p:sldId id="283" r:id="rId14"/>
    <p:sldId id="275" r:id="rId15"/>
    <p:sldId id="271" r:id="rId16"/>
    <p:sldId id="260" r:id="rId17"/>
    <p:sldId id="261" r:id="rId18"/>
    <p:sldId id="262" r:id="rId19"/>
    <p:sldId id="263" r:id="rId20"/>
    <p:sldId id="258" r:id="rId21"/>
    <p:sldId id="280" r:id="rId22"/>
    <p:sldId id="28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A3AEF7C-6830-5C42-BB99-6DD5112A0E6B}">
          <p14:sldIdLst>
            <p14:sldId id="282"/>
            <p14:sldId id="270"/>
            <p14:sldId id="272"/>
            <p14:sldId id="276"/>
            <p14:sldId id="264"/>
            <p14:sldId id="266"/>
            <p14:sldId id="267"/>
            <p14:sldId id="268"/>
            <p14:sldId id="269"/>
            <p14:sldId id="277"/>
            <p14:sldId id="278"/>
            <p14:sldId id="274"/>
            <p14:sldId id="283"/>
            <p14:sldId id="275"/>
          </p14:sldIdLst>
        </p14:section>
        <p14:section name="Code Slides" id="{EF9BBFDA-0E83-DD4D-9DD8-6DA4B01EDA1D}">
          <p14:sldIdLst>
            <p14:sldId id="271"/>
            <p14:sldId id="260"/>
            <p14:sldId id="261"/>
            <p14:sldId id="262"/>
            <p14:sldId id="263"/>
            <p14:sldId id="258"/>
            <p14:sldId id="280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102E"/>
    <a:srgbClr val="B1B3B3"/>
    <a:srgbClr val="13294B"/>
    <a:srgbClr val="C8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60"/>
    <p:restoredTop sz="94650"/>
  </p:normalViewPr>
  <p:slideViewPr>
    <p:cSldViewPr snapToGrid="0" snapToObjects="1">
      <p:cViewPr varScale="1">
        <p:scale>
          <a:sx n="120" d="100"/>
          <a:sy n="120" d="100"/>
        </p:scale>
        <p:origin x="1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8ED53F-5795-47EF-AA6F-173FD25053E7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3DEDB308-9BF2-49D5-8AEB-6D826A1171E2}">
      <dgm:prSet phldrT="[Text]"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Our Approach </a:t>
          </a:r>
        </a:p>
      </dgm:t>
    </dgm:pt>
    <dgm:pt modelId="{D718D2AA-4D90-4FD5-BD4F-FF36FCFB3E51}" type="parTrans" cxnId="{212BB996-7EB4-41E7-B44D-884E200C7A75}">
      <dgm:prSet/>
      <dgm:spPr/>
      <dgm:t>
        <a:bodyPr/>
        <a:lstStyle/>
        <a:p>
          <a:endParaRPr lang="en-US"/>
        </a:p>
      </dgm:t>
    </dgm:pt>
    <dgm:pt modelId="{E7CDDCE9-9253-4086-9A15-9E1B234D3807}" type="sibTrans" cxnId="{212BB996-7EB4-41E7-B44D-884E200C7A75}">
      <dgm:prSet/>
      <dgm:spPr/>
      <dgm:t>
        <a:bodyPr/>
        <a:lstStyle/>
        <a:p>
          <a:endParaRPr lang="en-US"/>
        </a:p>
      </dgm:t>
    </dgm:pt>
    <dgm:pt modelId="{BF7DBD07-87D4-44AC-8758-734E2123BA23}">
      <dgm:prSet phldrT="[Text]"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Discuss Findings</a:t>
          </a:r>
        </a:p>
      </dgm:t>
    </dgm:pt>
    <dgm:pt modelId="{172BA5F3-E3B6-453B-AC0A-7B19DCD9AEAA}" type="parTrans" cxnId="{C19F6E34-CD52-416B-9B12-6987B0A87FD6}">
      <dgm:prSet/>
      <dgm:spPr/>
      <dgm:t>
        <a:bodyPr/>
        <a:lstStyle/>
        <a:p>
          <a:endParaRPr lang="en-US"/>
        </a:p>
      </dgm:t>
    </dgm:pt>
    <dgm:pt modelId="{E73CC9A4-93AB-4104-B6BA-2410528D7EBF}" type="sibTrans" cxnId="{C19F6E34-CD52-416B-9B12-6987B0A87FD6}">
      <dgm:prSet/>
      <dgm:spPr/>
      <dgm:t>
        <a:bodyPr/>
        <a:lstStyle/>
        <a:p>
          <a:endParaRPr lang="en-US"/>
        </a:p>
      </dgm:t>
    </dgm:pt>
    <dgm:pt modelId="{11962CB6-2D1B-4C7D-8E0F-480F8967FEF7}">
      <dgm:prSet phldrT="[Text]"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Provide Recommendations</a:t>
          </a:r>
        </a:p>
      </dgm:t>
    </dgm:pt>
    <dgm:pt modelId="{E7120F27-D643-41E1-810B-2A7A4D17B906}" type="parTrans" cxnId="{3DEDB0EB-5F54-44FD-9AB4-E2DF4620FE74}">
      <dgm:prSet/>
      <dgm:spPr/>
      <dgm:t>
        <a:bodyPr/>
        <a:lstStyle/>
        <a:p>
          <a:endParaRPr lang="en-US"/>
        </a:p>
      </dgm:t>
    </dgm:pt>
    <dgm:pt modelId="{305F27B6-2C7E-47D1-8130-EB522063853B}" type="sibTrans" cxnId="{3DEDB0EB-5F54-44FD-9AB4-E2DF4620FE74}">
      <dgm:prSet/>
      <dgm:spPr/>
      <dgm:t>
        <a:bodyPr/>
        <a:lstStyle/>
        <a:p>
          <a:endParaRPr lang="en-US"/>
        </a:p>
      </dgm:t>
    </dgm:pt>
    <dgm:pt modelId="{2C8B212B-718E-4D22-99A4-84B91585E22F}" type="pres">
      <dgm:prSet presAssocID="{C08ED53F-5795-47EF-AA6F-173FD25053E7}" presName="linear" presStyleCnt="0">
        <dgm:presLayoutVars>
          <dgm:dir/>
          <dgm:animLvl val="lvl"/>
          <dgm:resizeHandles val="exact"/>
        </dgm:presLayoutVars>
      </dgm:prSet>
      <dgm:spPr/>
    </dgm:pt>
    <dgm:pt modelId="{3678B546-BA12-422A-9ADB-55E5E3B465FB}" type="pres">
      <dgm:prSet presAssocID="{3DEDB308-9BF2-49D5-8AEB-6D826A1171E2}" presName="parentLin" presStyleCnt="0"/>
      <dgm:spPr/>
    </dgm:pt>
    <dgm:pt modelId="{AB9BD059-D9BD-4793-9FFF-2D1C7E02A7D6}" type="pres">
      <dgm:prSet presAssocID="{3DEDB308-9BF2-49D5-8AEB-6D826A1171E2}" presName="parentLeftMargin" presStyleLbl="node1" presStyleIdx="0" presStyleCnt="3"/>
      <dgm:spPr/>
    </dgm:pt>
    <dgm:pt modelId="{AC865424-1428-4F25-A053-01B24C0C106E}" type="pres">
      <dgm:prSet presAssocID="{3DEDB308-9BF2-49D5-8AEB-6D826A1171E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C070C17-2B7F-414F-815B-E7DEAB7DDF6D}" type="pres">
      <dgm:prSet presAssocID="{3DEDB308-9BF2-49D5-8AEB-6D826A1171E2}" presName="negativeSpace" presStyleCnt="0"/>
      <dgm:spPr/>
    </dgm:pt>
    <dgm:pt modelId="{D35D0601-1B3A-47AD-B16D-1C70EFF343CF}" type="pres">
      <dgm:prSet presAssocID="{3DEDB308-9BF2-49D5-8AEB-6D826A1171E2}" presName="childText" presStyleLbl="conFgAcc1" presStyleIdx="0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  <dgm:pt modelId="{543F3EE8-91E9-442D-9558-9BBEA8FE743D}" type="pres">
      <dgm:prSet presAssocID="{E7CDDCE9-9253-4086-9A15-9E1B234D3807}" presName="spaceBetweenRectangles" presStyleCnt="0"/>
      <dgm:spPr/>
    </dgm:pt>
    <dgm:pt modelId="{4E59F856-2BD7-4C1A-A4CE-772183E7213F}" type="pres">
      <dgm:prSet presAssocID="{BF7DBD07-87D4-44AC-8758-734E2123BA23}" presName="parentLin" presStyleCnt="0"/>
      <dgm:spPr/>
    </dgm:pt>
    <dgm:pt modelId="{A3DF5E47-EC3D-415A-9E5F-145E6E8C250B}" type="pres">
      <dgm:prSet presAssocID="{BF7DBD07-87D4-44AC-8758-734E2123BA23}" presName="parentLeftMargin" presStyleLbl="node1" presStyleIdx="0" presStyleCnt="3"/>
      <dgm:spPr/>
    </dgm:pt>
    <dgm:pt modelId="{3F24F8DA-D43B-4453-AD56-FD623C3A4EF3}" type="pres">
      <dgm:prSet presAssocID="{BF7DBD07-87D4-44AC-8758-734E2123BA2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31F4ABC-7F7A-49A0-ADD3-7DD63A73F56D}" type="pres">
      <dgm:prSet presAssocID="{BF7DBD07-87D4-44AC-8758-734E2123BA23}" presName="negativeSpace" presStyleCnt="0"/>
      <dgm:spPr/>
    </dgm:pt>
    <dgm:pt modelId="{4F9BC90A-8AD7-4D95-B949-45DD4A7CF473}" type="pres">
      <dgm:prSet presAssocID="{BF7DBD07-87D4-44AC-8758-734E2123BA23}" presName="childText" presStyleLbl="conFgAcc1" presStyleIdx="1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  <dgm:pt modelId="{FA2CCE20-9E47-4F57-AA46-01F2C60F699B}" type="pres">
      <dgm:prSet presAssocID="{E73CC9A4-93AB-4104-B6BA-2410528D7EBF}" presName="spaceBetweenRectangles" presStyleCnt="0"/>
      <dgm:spPr/>
    </dgm:pt>
    <dgm:pt modelId="{058C91F5-05E1-4E5A-9E0E-0705BBA1AFB5}" type="pres">
      <dgm:prSet presAssocID="{11962CB6-2D1B-4C7D-8E0F-480F8967FEF7}" presName="parentLin" presStyleCnt="0"/>
      <dgm:spPr/>
    </dgm:pt>
    <dgm:pt modelId="{CBC99F82-EF77-4184-8E34-BE489879BD02}" type="pres">
      <dgm:prSet presAssocID="{11962CB6-2D1B-4C7D-8E0F-480F8967FEF7}" presName="parentLeftMargin" presStyleLbl="node1" presStyleIdx="1" presStyleCnt="3"/>
      <dgm:spPr/>
    </dgm:pt>
    <dgm:pt modelId="{F0E89448-6EB4-4FC1-BC2F-36F65E85B21E}" type="pres">
      <dgm:prSet presAssocID="{11962CB6-2D1B-4C7D-8E0F-480F8967FEF7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F72079D-BA01-43B6-B291-C06A7F6385A6}" type="pres">
      <dgm:prSet presAssocID="{11962CB6-2D1B-4C7D-8E0F-480F8967FEF7}" presName="negativeSpace" presStyleCnt="0"/>
      <dgm:spPr/>
    </dgm:pt>
    <dgm:pt modelId="{A4CFD5FA-2417-47BF-9C0F-787812139006}" type="pres">
      <dgm:prSet presAssocID="{11962CB6-2D1B-4C7D-8E0F-480F8967FEF7}" presName="childText" presStyleLbl="conFgAcc1" presStyleIdx="2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</dgm:ptLst>
  <dgm:cxnLst>
    <dgm:cxn modelId="{AE5AAD01-29D3-46D1-A72E-8D2835057E2C}" type="presOf" srcId="{3DEDB308-9BF2-49D5-8AEB-6D826A1171E2}" destId="{AC865424-1428-4F25-A053-01B24C0C106E}" srcOrd="1" destOrd="0" presId="urn:microsoft.com/office/officeart/2005/8/layout/list1"/>
    <dgm:cxn modelId="{6D90CD06-616E-40F3-A656-321531353F28}" type="presOf" srcId="{BF7DBD07-87D4-44AC-8758-734E2123BA23}" destId="{A3DF5E47-EC3D-415A-9E5F-145E6E8C250B}" srcOrd="0" destOrd="0" presId="urn:microsoft.com/office/officeart/2005/8/layout/list1"/>
    <dgm:cxn modelId="{8A2BD50B-62A2-4F35-AF94-706BDA7250E0}" type="presOf" srcId="{11962CB6-2D1B-4C7D-8E0F-480F8967FEF7}" destId="{F0E89448-6EB4-4FC1-BC2F-36F65E85B21E}" srcOrd="1" destOrd="0" presId="urn:microsoft.com/office/officeart/2005/8/layout/list1"/>
    <dgm:cxn modelId="{B4DF260F-E48C-4E94-A394-7D97D5640C67}" type="presOf" srcId="{BF7DBD07-87D4-44AC-8758-734E2123BA23}" destId="{3F24F8DA-D43B-4453-AD56-FD623C3A4EF3}" srcOrd="1" destOrd="0" presId="urn:microsoft.com/office/officeart/2005/8/layout/list1"/>
    <dgm:cxn modelId="{C19F6E34-CD52-416B-9B12-6987B0A87FD6}" srcId="{C08ED53F-5795-47EF-AA6F-173FD25053E7}" destId="{BF7DBD07-87D4-44AC-8758-734E2123BA23}" srcOrd="1" destOrd="0" parTransId="{172BA5F3-E3B6-453B-AC0A-7B19DCD9AEAA}" sibTransId="{E73CC9A4-93AB-4104-B6BA-2410528D7EBF}"/>
    <dgm:cxn modelId="{5834985D-574D-4A2A-BC91-129A3A0E2B42}" type="presOf" srcId="{11962CB6-2D1B-4C7D-8E0F-480F8967FEF7}" destId="{CBC99F82-EF77-4184-8E34-BE489879BD02}" srcOrd="0" destOrd="0" presId="urn:microsoft.com/office/officeart/2005/8/layout/list1"/>
    <dgm:cxn modelId="{5A872595-25D3-467C-AC34-31C3204F13AB}" type="presOf" srcId="{3DEDB308-9BF2-49D5-8AEB-6D826A1171E2}" destId="{AB9BD059-D9BD-4793-9FFF-2D1C7E02A7D6}" srcOrd="0" destOrd="0" presId="urn:microsoft.com/office/officeart/2005/8/layout/list1"/>
    <dgm:cxn modelId="{212BB996-7EB4-41E7-B44D-884E200C7A75}" srcId="{C08ED53F-5795-47EF-AA6F-173FD25053E7}" destId="{3DEDB308-9BF2-49D5-8AEB-6D826A1171E2}" srcOrd="0" destOrd="0" parTransId="{D718D2AA-4D90-4FD5-BD4F-FF36FCFB3E51}" sibTransId="{E7CDDCE9-9253-4086-9A15-9E1B234D3807}"/>
    <dgm:cxn modelId="{C553E0BC-4D59-4EC1-9796-9BA608AF9AE0}" type="presOf" srcId="{C08ED53F-5795-47EF-AA6F-173FD25053E7}" destId="{2C8B212B-718E-4D22-99A4-84B91585E22F}" srcOrd="0" destOrd="0" presId="urn:microsoft.com/office/officeart/2005/8/layout/list1"/>
    <dgm:cxn modelId="{3DEDB0EB-5F54-44FD-9AB4-E2DF4620FE74}" srcId="{C08ED53F-5795-47EF-AA6F-173FD25053E7}" destId="{11962CB6-2D1B-4C7D-8E0F-480F8967FEF7}" srcOrd="2" destOrd="0" parTransId="{E7120F27-D643-41E1-810B-2A7A4D17B906}" sibTransId="{305F27B6-2C7E-47D1-8130-EB522063853B}"/>
    <dgm:cxn modelId="{306493E4-68AA-456E-8CAF-CEBD08ADAF7E}" type="presParOf" srcId="{2C8B212B-718E-4D22-99A4-84B91585E22F}" destId="{3678B546-BA12-422A-9ADB-55E5E3B465FB}" srcOrd="0" destOrd="0" presId="urn:microsoft.com/office/officeart/2005/8/layout/list1"/>
    <dgm:cxn modelId="{8148BA9C-F545-4BF1-9099-1A5227AC98E1}" type="presParOf" srcId="{3678B546-BA12-422A-9ADB-55E5E3B465FB}" destId="{AB9BD059-D9BD-4793-9FFF-2D1C7E02A7D6}" srcOrd="0" destOrd="0" presId="urn:microsoft.com/office/officeart/2005/8/layout/list1"/>
    <dgm:cxn modelId="{AA8132BE-B41E-45C4-A0E4-121EEECD04D3}" type="presParOf" srcId="{3678B546-BA12-422A-9ADB-55E5E3B465FB}" destId="{AC865424-1428-4F25-A053-01B24C0C106E}" srcOrd="1" destOrd="0" presId="urn:microsoft.com/office/officeart/2005/8/layout/list1"/>
    <dgm:cxn modelId="{96AD94D7-42CC-4133-A017-8D2E68FAC229}" type="presParOf" srcId="{2C8B212B-718E-4D22-99A4-84B91585E22F}" destId="{BC070C17-2B7F-414F-815B-E7DEAB7DDF6D}" srcOrd="1" destOrd="0" presId="urn:microsoft.com/office/officeart/2005/8/layout/list1"/>
    <dgm:cxn modelId="{4DEFA666-4194-482B-B4F3-394F50017F2C}" type="presParOf" srcId="{2C8B212B-718E-4D22-99A4-84B91585E22F}" destId="{D35D0601-1B3A-47AD-B16D-1C70EFF343CF}" srcOrd="2" destOrd="0" presId="urn:microsoft.com/office/officeart/2005/8/layout/list1"/>
    <dgm:cxn modelId="{CE39A229-62E5-4804-ACC8-D13692C0E5B8}" type="presParOf" srcId="{2C8B212B-718E-4D22-99A4-84B91585E22F}" destId="{543F3EE8-91E9-442D-9558-9BBEA8FE743D}" srcOrd="3" destOrd="0" presId="urn:microsoft.com/office/officeart/2005/8/layout/list1"/>
    <dgm:cxn modelId="{22BCD0C6-EC5D-46DC-AF88-86599D0AD2B7}" type="presParOf" srcId="{2C8B212B-718E-4D22-99A4-84B91585E22F}" destId="{4E59F856-2BD7-4C1A-A4CE-772183E7213F}" srcOrd="4" destOrd="0" presId="urn:microsoft.com/office/officeart/2005/8/layout/list1"/>
    <dgm:cxn modelId="{6DF510F5-3DCD-4359-8AF0-6BC88B62F67B}" type="presParOf" srcId="{4E59F856-2BD7-4C1A-A4CE-772183E7213F}" destId="{A3DF5E47-EC3D-415A-9E5F-145E6E8C250B}" srcOrd="0" destOrd="0" presId="urn:microsoft.com/office/officeart/2005/8/layout/list1"/>
    <dgm:cxn modelId="{70AA6AD7-70EF-470A-BAA3-48368DD2FD96}" type="presParOf" srcId="{4E59F856-2BD7-4C1A-A4CE-772183E7213F}" destId="{3F24F8DA-D43B-4453-AD56-FD623C3A4EF3}" srcOrd="1" destOrd="0" presId="urn:microsoft.com/office/officeart/2005/8/layout/list1"/>
    <dgm:cxn modelId="{1052174D-34F6-46FE-A62B-CFCF01F00916}" type="presParOf" srcId="{2C8B212B-718E-4D22-99A4-84B91585E22F}" destId="{C31F4ABC-7F7A-49A0-ADD3-7DD63A73F56D}" srcOrd="5" destOrd="0" presId="urn:microsoft.com/office/officeart/2005/8/layout/list1"/>
    <dgm:cxn modelId="{4693E2FD-D674-4ABA-955F-086E8B895FF3}" type="presParOf" srcId="{2C8B212B-718E-4D22-99A4-84B91585E22F}" destId="{4F9BC90A-8AD7-4D95-B949-45DD4A7CF473}" srcOrd="6" destOrd="0" presId="urn:microsoft.com/office/officeart/2005/8/layout/list1"/>
    <dgm:cxn modelId="{7CC92F05-7559-496C-BF0C-3C8DE9CB44C0}" type="presParOf" srcId="{2C8B212B-718E-4D22-99A4-84B91585E22F}" destId="{FA2CCE20-9E47-4F57-AA46-01F2C60F699B}" srcOrd="7" destOrd="0" presId="urn:microsoft.com/office/officeart/2005/8/layout/list1"/>
    <dgm:cxn modelId="{DFBA0870-6F4D-4B6B-B227-5CBE2705DF95}" type="presParOf" srcId="{2C8B212B-718E-4D22-99A4-84B91585E22F}" destId="{058C91F5-05E1-4E5A-9E0E-0705BBA1AFB5}" srcOrd="8" destOrd="0" presId="urn:microsoft.com/office/officeart/2005/8/layout/list1"/>
    <dgm:cxn modelId="{E444997E-95F6-402C-A427-A65A1B000536}" type="presParOf" srcId="{058C91F5-05E1-4E5A-9E0E-0705BBA1AFB5}" destId="{CBC99F82-EF77-4184-8E34-BE489879BD02}" srcOrd="0" destOrd="0" presId="urn:microsoft.com/office/officeart/2005/8/layout/list1"/>
    <dgm:cxn modelId="{224C6143-25B5-4F2C-8FEA-C44C3A2795C8}" type="presParOf" srcId="{058C91F5-05E1-4E5A-9E0E-0705BBA1AFB5}" destId="{F0E89448-6EB4-4FC1-BC2F-36F65E85B21E}" srcOrd="1" destOrd="0" presId="urn:microsoft.com/office/officeart/2005/8/layout/list1"/>
    <dgm:cxn modelId="{3D5DF7D2-C164-464D-9216-73257C92187E}" type="presParOf" srcId="{2C8B212B-718E-4D22-99A4-84B91585E22F}" destId="{6F72079D-BA01-43B6-B291-C06A7F6385A6}" srcOrd="9" destOrd="0" presId="urn:microsoft.com/office/officeart/2005/8/layout/list1"/>
    <dgm:cxn modelId="{9FDCA575-7FE8-4E4C-B2D6-D0DE35A79A01}" type="presParOf" srcId="{2C8B212B-718E-4D22-99A4-84B91585E22F}" destId="{A4CFD5FA-2417-47BF-9C0F-78781213900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08ED53F-5795-47EF-AA6F-173FD25053E7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3DEDB308-9BF2-49D5-8AEB-6D826A1171E2}">
      <dgm:prSet phldrT="[Text]"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Improve Inventory Management - Naïve Bayes</a:t>
          </a:r>
        </a:p>
      </dgm:t>
    </dgm:pt>
    <dgm:pt modelId="{D718D2AA-4D90-4FD5-BD4F-FF36FCFB3E51}" type="parTrans" cxnId="{212BB996-7EB4-41E7-B44D-884E200C7A75}">
      <dgm:prSet/>
      <dgm:spPr/>
      <dgm:t>
        <a:bodyPr/>
        <a:lstStyle/>
        <a:p>
          <a:endParaRPr lang="en-US"/>
        </a:p>
      </dgm:t>
    </dgm:pt>
    <dgm:pt modelId="{E7CDDCE9-9253-4086-9A15-9E1B234D3807}" type="sibTrans" cxnId="{212BB996-7EB4-41E7-B44D-884E200C7A75}">
      <dgm:prSet/>
      <dgm:spPr/>
      <dgm:t>
        <a:bodyPr/>
        <a:lstStyle/>
        <a:p>
          <a:endParaRPr lang="en-US"/>
        </a:p>
      </dgm:t>
    </dgm:pt>
    <dgm:pt modelId="{321A0C14-5F33-477C-A15D-8A125D3138C9}">
      <dgm:prSet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Increase Revenue - Selling In CO, CA, &amp; MI</a:t>
          </a:r>
        </a:p>
      </dgm:t>
    </dgm:pt>
    <dgm:pt modelId="{53984451-E610-4DE7-BB91-A420A5D2C348}" type="parTrans" cxnId="{36154A96-BC76-4AC9-83DE-F24BD217CA2E}">
      <dgm:prSet/>
      <dgm:spPr/>
      <dgm:t>
        <a:bodyPr/>
        <a:lstStyle/>
        <a:p>
          <a:endParaRPr lang="en-US"/>
        </a:p>
      </dgm:t>
    </dgm:pt>
    <dgm:pt modelId="{530B71E3-7B91-4F0D-987D-6DE505FFC474}" type="sibTrans" cxnId="{36154A96-BC76-4AC9-83DE-F24BD217CA2E}">
      <dgm:prSet/>
      <dgm:spPr/>
      <dgm:t>
        <a:bodyPr/>
        <a:lstStyle/>
        <a:p>
          <a:endParaRPr lang="en-US"/>
        </a:p>
      </dgm:t>
    </dgm:pt>
    <dgm:pt modelId="{ACF13704-1C03-4836-B5D7-E79D2FAE9B93}">
      <dgm:prSet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Satisfy Customer Demand - Beers With High ABV/IBU</a:t>
          </a:r>
          <a:endParaRPr lang="en-US" dirty="0"/>
        </a:p>
      </dgm:t>
    </dgm:pt>
    <dgm:pt modelId="{9E7805BD-20E0-4B4E-BB85-484E746742EC}" type="parTrans" cxnId="{5828B6C8-80E0-4316-92EE-780824062A52}">
      <dgm:prSet/>
      <dgm:spPr/>
      <dgm:t>
        <a:bodyPr/>
        <a:lstStyle/>
        <a:p>
          <a:endParaRPr lang="en-US"/>
        </a:p>
      </dgm:t>
    </dgm:pt>
    <dgm:pt modelId="{D44902DE-CC29-46BE-A241-A05DF4F14A94}" type="sibTrans" cxnId="{5828B6C8-80E0-4316-92EE-780824062A52}">
      <dgm:prSet/>
      <dgm:spPr/>
      <dgm:t>
        <a:bodyPr/>
        <a:lstStyle/>
        <a:p>
          <a:endParaRPr lang="en-US"/>
        </a:p>
      </dgm:t>
    </dgm:pt>
    <dgm:pt modelId="{2C8B212B-718E-4D22-99A4-84B91585E22F}" type="pres">
      <dgm:prSet presAssocID="{C08ED53F-5795-47EF-AA6F-173FD25053E7}" presName="linear" presStyleCnt="0">
        <dgm:presLayoutVars>
          <dgm:dir/>
          <dgm:animLvl val="lvl"/>
          <dgm:resizeHandles val="exact"/>
        </dgm:presLayoutVars>
      </dgm:prSet>
      <dgm:spPr/>
    </dgm:pt>
    <dgm:pt modelId="{3678B546-BA12-422A-9ADB-55E5E3B465FB}" type="pres">
      <dgm:prSet presAssocID="{3DEDB308-9BF2-49D5-8AEB-6D826A1171E2}" presName="parentLin" presStyleCnt="0"/>
      <dgm:spPr/>
    </dgm:pt>
    <dgm:pt modelId="{AB9BD059-D9BD-4793-9FFF-2D1C7E02A7D6}" type="pres">
      <dgm:prSet presAssocID="{3DEDB308-9BF2-49D5-8AEB-6D826A1171E2}" presName="parentLeftMargin" presStyleLbl="node1" presStyleIdx="0" presStyleCnt="3"/>
      <dgm:spPr/>
    </dgm:pt>
    <dgm:pt modelId="{AC865424-1428-4F25-A053-01B24C0C106E}" type="pres">
      <dgm:prSet presAssocID="{3DEDB308-9BF2-49D5-8AEB-6D826A1171E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C070C17-2B7F-414F-815B-E7DEAB7DDF6D}" type="pres">
      <dgm:prSet presAssocID="{3DEDB308-9BF2-49D5-8AEB-6D826A1171E2}" presName="negativeSpace" presStyleCnt="0"/>
      <dgm:spPr/>
    </dgm:pt>
    <dgm:pt modelId="{D35D0601-1B3A-47AD-B16D-1C70EFF343CF}" type="pres">
      <dgm:prSet presAssocID="{3DEDB308-9BF2-49D5-8AEB-6D826A1171E2}" presName="childText" presStyleLbl="conFgAcc1" presStyleIdx="0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  <dgm:pt modelId="{543F3EE8-91E9-442D-9558-9BBEA8FE743D}" type="pres">
      <dgm:prSet presAssocID="{E7CDDCE9-9253-4086-9A15-9E1B234D3807}" presName="spaceBetweenRectangles" presStyleCnt="0"/>
      <dgm:spPr/>
    </dgm:pt>
    <dgm:pt modelId="{FFD022E0-B292-43F4-B078-A0097C6999DE}" type="pres">
      <dgm:prSet presAssocID="{ACF13704-1C03-4836-B5D7-E79D2FAE9B93}" presName="parentLin" presStyleCnt="0"/>
      <dgm:spPr/>
    </dgm:pt>
    <dgm:pt modelId="{619A53C2-BE5C-4ED6-8824-A9B974181A30}" type="pres">
      <dgm:prSet presAssocID="{ACF13704-1C03-4836-B5D7-E79D2FAE9B93}" presName="parentLeftMargin" presStyleLbl="node1" presStyleIdx="0" presStyleCnt="3"/>
      <dgm:spPr/>
    </dgm:pt>
    <dgm:pt modelId="{75E56A08-D448-4BED-AA4C-AD673585AAB4}" type="pres">
      <dgm:prSet presAssocID="{ACF13704-1C03-4836-B5D7-E79D2FAE9B9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C97260C-A49B-47C8-BDF8-7A4764B28A5C}" type="pres">
      <dgm:prSet presAssocID="{ACF13704-1C03-4836-B5D7-E79D2FAE9B93}" presName="negativeSpace" presStyleCnt="0"/>
      <dgm:spPr/>
    </dgm:pt>
    <dgm:pt modelId="{4D420BBD-7E43-41DA-9990-03C7C633154D}" type="pres">
      <dgm:prSet presAssocID="{ACF13704-1C03-4836-B5D7-E79D2FAE9B93}" presName="childText" presStyleLbl="conFgAcc1" presStyleIdx="1" presStyleCnt="3">
        <dgm:presLayoutVars>
          <dgm:bulletEnabled val="1"/>
        </dgm:presLayoutVars>
      </dgm:prSet>
      <dgm:spPr>
        <a:solidFill>
          <a:srgbClr val="C00000">
            <a:alpha val="90000"/>
          </a:srgbClr>
        </a:solidFill>
        <a:ln>
          <a:solidFill>
            <a:srgbClr val="C00000"/>
          </a:solidFill>
        </a:ln>
      </dgm:spPr>
    </dgm:pt>
    <dgm:pt modelId="{3EAB0D88-25AB-48CF-83B1-7B514323A827}" type="pres">
      <dgm:prSet presAssocID="{D44902DE-CC29-46BE-A241-A05DF4F14A94}" presName="spaceBetweenRectangles" presStyleCnt="0"/>
      <dgm:spPr/>
    </dgm:pt>
    <dgm:pt modelId="{8B372074-8218-4FBA-A030-B8F0F69076DE}" type="pres">
      <dgm:prSet presAssocID="{321A0C14-5F33-477C-A15D-8A125D3138C9}" presName="parentLin" presStyleCnt="0"/>
      <dgm:spPr/>
    </dgm:pt>
    <dgm:pt modelId="{2B6936A1-5256-4036-87D2-C9C8CE85A925}" type="pres">
      <dgm:prSet presAssocID="{321A0C14-5F33-477C-A15D-8A125D3138C9}" presName="parentLeftMargin" presStyleLbl="node1" presStyleIdx="1" presStyleCnt="3"/>
      <dgm:spPr/>
    </dgm:pt>
    <dgm:pt modelId="{FC71109B-1578-43D4-8A6F-67FB02EF8948}" type="pres">
      <dgm:prSet presAssocID="{321A0C14-5F33-477C-A15D-8A125D3138C9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0D840BEB-709F-4AA9-87F1-B27B23A69351}" type="pres">
      <dgm:prSet presAssocID="{321A0C14-5F33-477C-A15D-8A125D3138C9}" presName="negativeSpace" presStyleCnt="0"/>
      <dgm:spPr/>
    </dgm:pt>
    <dgm:pt modelId="{AFF194A3-DFF2-467C-B7A4-1BE48EA7649A}" type="pres">
      <dgm:prSet presAssocID="{321A0C14-5F33-477C-A15D-8A125D3138C9}" presName="childText" presStyleLbl="conFgAcc1" presStyleIdx="2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</dgm:ptLst>
  <dgm:cxnLst>
    <dgm:cxn modelId="{1FE0D443-6D6C-4402-9B38-1BF7D809D9EC}" type="presOf" srcId="{3DEDB308-9BF2-49D5-8AEB-6D826A1171E2}" destId="{AB9BD059-D9BD-4793-9FFF-2D1C7E02A7D6}" srcOrd="0" destOrd="0" presId="urn:microsoft.com/office/officeart/2005/8/layout/list1"/>
    <dgm:cxn modelId="{81CF707B-B691-48DC-9CD1-8B7E44456D4C}" type="presOf" srcId="{321A0C14-5F33-477C-A15D-8A125D3138C9}" destId="{FC71109B-1578-43D4-8A6F-67FB02EF8948}" srcOrd="1" destOrd="0" presId="urn:microsoft.com/office/officeart/2005/8/layout/list1"/>
    <dgm:cxn modelId="{72C82092-7A4A-4198-830D-E2981D4B484A}" type="presOf" srcId="{ACF13704-1C03-4836-B5D7-E79D2FAE9B93}" destId="{619A53C2-BE5C-4ED6-8824-A9B974181A30}" srcOrd="0" destOrd="0" presId="urn:microsoft.com/office/officeart/2005/8/layout/list1"/>
    <dgm:cxn modelId="{36154A96-BC76-4AC9-83DE-F24BD217CA2E}" srcId="{C08ED53F-5795-47EF-AA6F-173FD25053E7}" destId="{321A0C14-5F33-477C-A15D-8A125D3138C9}" srcOrd="2" destOrd="0" parTransId="{53984451-E610-4DE7-BB91-A420A5D2C348}" sibTransId="{530B71E3-7B91-4F0D-987D-6DE505FFC474}"/>
    <dgm:cxn modelId="{212BB996-7EB4-41E7-B44D-884E200C7A75}" srcId="{C08ED53F-5795-47EF-AA6F-173FD25053E7}" destId="{3DEDB308-9BF2-49D5-8AEB-6D826A1171E2}" srcOrd="0" destOrd="0" parTransId="{D718D2AA-4D90-4FD5-BD4F-FF36FCFB3E51}" sibTransId="{E7CDDCE9-9253-4086-9A15-9E1B234D3807}"/>
    <dgm:cxn modelId="{46C6B4AA-8608-4B93-B8AD-5EF85D1FFB97}" type="presOf" srcId="{3DEDB308-9BF2-49D5-8AEB-6D826A1171E2}" destId="{AC865424-1428-4F25-A053-01B24C0C106E}" srcOrd="1" destOrd="0" presId="urn:microsoft.com/office/officeart/2005/8/layout/list1"/>
    <dgm:cxn modelId="{C553E0BC-4D59-4EC1-9796-9BA608AF9AE0}" type="presOf" srcId="{C08ED53F-5795-47EF-AA6F-173FD25053E7}" destId="{2C8B212B-718E-4D22-99A4-84B91585E22F}" srcOrd="0" destOrd="0" presId="urn:microsoft.com/office/officeart/2005/8/layout/list1"/>
    <dgm:cxn modelId="{B1C4D6C2-B863-4C9F-96A8-838900F82716}" type="presOf" srcId="{321A0C14-5F33-477C-A15D-8A125D3138C9}" destId="{2B6936A1-5256-4036-87D2-C9C8CE85A925}" srcOrd="0" destOrd="0" presId="urn:microsoft.com/office/officeart/2005/8/layout/list1"/>
    <dgm:cxn modelId="{5828B6C8-80E0-4316-92EE-780824062A52}" srcId="{C08ED53F-5795-47EF-AA6F-173FD25053E7}" destId="{ACF13704-1C03-4836-B5D7-E79D2FAE9B93}" srcOrd="1" destOrd="0" parTransId="{9E7805BD-20E0-4B4E-BB85-484E746742EC}" sibTransId="{D44902DE-CC29-46BE-A241-A05DF4F14A94}"/>
    <dgm:cxn modelId="{04A1E7E3-C955-4FFC-8366-2201438C5D4F}" type="presOf" srcId="{ACF13704-1C03-4836-B5D7-E79D2FAE9B93}" destId="{75E56A08-D448-4BED-AA4C-AD673585AAB4}" srcOrd="1" destOrd="0" presId="urn:microsoft.com/office/officeart/2005/8/layout/list1"/>
    <dgm:cxn modelId="{AD12D7AD-3B1B-481B-A4FB-53E8FA463EDD}" type="presParOf" srcId="{2C8B212B-718E-4D22-99A4-84B91585E22F}" destId="{3678B546-BA12-422A-9ADB-55E5E3B465FB}" srcOrd="0" destOrd="0" presId="urn:microsoft.com/office/officeart/2005/8/layout/list1"/>
    <dgm:cxn modelId="{71672743-790A-4270-8048-30E68765031F}" type="presParOf" srcId="{3678B546-BA12-422A-9ADB-55E5E3B465FB}" destId="{AB9BD059-D9BD-4793-9FFF-2D1C7E02A7D6}" srcOrd="0" destOrd="0" presId="urn:microsoft.com/office/officeart/2005/8/layout/list1"/>
    <dgm:cxn modelId="{4BE6EF8C-2AD2-47F2-94BC-784A2520DFBA}" type="presParOf" srcId="{3678B546-BA12-422A-9ADB-55E5E3B465FB}" destId="{AC865424-1428-4F25-A053-01B24C0C106E}" srcOrd="1" destOrd="0" presId="urn:microsoft.com/office/officeart/2005/8/layout/list1"/>
    <dgm:cxn modelId="{3510004D-A859-4782-97A7-16EBE217DF8E}" type="presParOf" srcId="{2C8B212B-718E-4D22-99A4-84B91585E22F}" destId="{BC070C17-2B7F-414F-815B-E7DEAB7DDF6D}" srcOrd="1" destOrd="0" presId="urn:microsoft.com/office/officeart/2005/8/layout/list1"/>
    <dgm:cxn modelId="{F71F66CD-3FC9-48D3-B05F-0D7B884EF0A1}" type="presParOf" srcId="{2C8B212B-718E-4D22-99A4-84B91585E22F}" destId="{D35D0601-1B3A-47AD-B16D-1C70EFF343CF}" srcOrd="2" destOrd="0" presId="urn:microsoft.com/office/officeart/2005/8/layout/list1"/>
    <dgm:cxn modelId="{2F8AEB29-0096-4F32-A667-A6273FBB909F}" type="presParOf" srcId="{2C8B212B-718E-4D22-99A4-84B91585E22F}" destId="{543F3EE8-91E9-442D-9558-9BBEA8FE743D}" srcOrd="3" destOrd="0" presId="urn:microsoft.com/office/officeart/2005/8/layout/list1"/>
    <dgm:cxn modelId="{1141302E-5310-4144-84DB-DD014BED2451}" type="presParOf" srcId="{2C8B212B-718E-4D22-99A4-84B91585E22F}" destId="{FFD022E0-B292-43F4-B078-A0097C6999DE}" srcOrd="4" destOrd="0" presId="urn:microsoft.com/office/officeart/2005/8/layout/list1"/>
    <dgm:cxn modelId="{272FF2C0-F68E-467D-83CB-81BC523B7584}" type="presParOf" srcId="{FFD022E0-B292-43F4-B078-A0097C6999DE}" destId="{619A53C2-BE5C-4ED6-8824-A9B974181A30}" srcOrd="0" destOrd="0" presId="urn:microsoft.com/office/officeart/2005/8/layout/list1"/>
    <dgm:cxn modelId="{098C8021-099D-4EC7-BCFC-87C8D6023A66}" type="presParOf" srcId="{FFD022E0-B292-43F4-B078-A0097C6999DE}" destId="{75E56A08-D448-4BED-AA4C-AD673585AAB4}" srcOrd="1" destOrd="0" presId="urn:microsoft.com/office/officeart/2005/8/layout/list1"/>
    <dgm:cxn modelId="{221690DB-7133-448E-ADB5-2CD0570DE455}" type="presParOf" srcId="{2C8B212B-718E-4D22-99A4-84B91585E22F}" destId="{3C97260C-A49B-47C8-BDF8-7A4764B28A5C}" srcOrd="5" destOrd="0" presId="urn:microsoft.com/office/officeart/2005/8/layout/list1"/>
    <dgm:cxn modelId="{1EF6CF3B-7FDA-4616-8821-0357452E04B6}" type="presParOf" srcId="{2C8B212B-718E-4D22-99A4-84B91585E22F}" destId="{4D420BBD-7E43-41DA-9990-03C7C633154D}" srcOrd="6" destOrd="0" presId="urn:microsoft.com/office/officeart/2005/8/layout/list1"/>
    <dgm:cxn modelId="{DA95F012-CF0B-4656-B857-6A16083BA163}" type="presParOf" srcId="{2C8B212B-718E-4D22-99A4-84B91585E22F}" destId="{3EAB0D88-25AB-48CF-83B1-7B514323A827}" srcOrd="7" destOrd="0" presId="urn:microsoft.com/office/officeart/2005/8/layout/list1"/>
    <dgm:cxn modelId="{D959814F-D93E-4BAD-B224-97DF4B14FBF9}" type="presParOf" srcId="{2C8B212B-718E-4D22-99A4-84B91585E22F}" destId="{8B372074-8218-4FBA-A030-B8F0F69076DE}" srcOrd="8" destOrd="0" presId="urn:microsoft.com/office/officeart/2005/8/layout/list1"/>
    <dgm:cxn modelId="{15E3D5F1-3B4F-4FB8-9E87-1E63CE6E296C}" type="presParOf" srcId="{8B372074-8218-4FBA-A030-B8F0F69076DE}" destId="{2B6936A1-5256-4036-87D2-C9C8CE85A925}" srcOrd="0" destOrd="0" presId="urn:microsoft.com/office/officeart/2005/8/layout/list1"/>
    <dgm:cxn modelId="{DF678CB3-F105-4B8D-8C3F-AEADE025551D}" type="presParOf" srcId="{8B372074-8218-4FBA-A030-B8F0F69076DE}" destId="{FC71109B-1578-43D4-8A6F-67FB02EF8948}" srcOrd="1" destOrd="0" presId="urn:microsoft.com/office/officeart/2005/8/layout/list1"/>
    <dgm:cxn modelId="{AFA87793-8B86-4BEC-867D-D3088EBA47C6}" type="presParOf" srcId="{2C8B212B-718E-4D22-99A4-84B91585E22F}" destId="{0D840BEB-709F-4AA9-87F1-B27B23A69351}" srcOrd="9" destOrd="0" presId="urn:microsoft.com/office/officeart/2005/8/layout/list1"/>
    <dgm:cxn modelId="{02504CA1-B4B9-4CC5-A862-A1B1B2ADB1F7}" type="presParOf" srcId="{2C8B212B-718E-4D22-99A4-84B91585E22F}" destId="{AFF194A3-DFF2-467C-B7A4-1BE48EA7649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5D0601-1B3A-47AD-B16D-1C70EFF343CF}">
      <dsp:nvSpPr>
        <dsp:cNvPr id="0" name=""/>
        <dsp:cNvSpPr/>
      </dsp:nvSpPr>
      <dsp:spPr>
        <a:xfrm>
          <a:off x="0" y="463139"/>
          <a:ext cx="9003332" cy="6804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865424-1428-4F25-A053-01B24C0C106E}">
      <dsp:nvSpPr>
        <dsp:cNvPr id="0" name=""/>
        <dsp:cNvSpPr/>
      </dsp:nvSpPr>
      <dsp:spPr>
        <a:xfrm>
          <a:off x="450166" y="64619"/>
          <a:ext cx="6302332" cy="7970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213" tIns="0" rIns="238213" bIns="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  <a:latin typeface="+mn-lt"/>
            </a:rPr>
            <a:t> Our Approach </a:t>
          </a:r>
        </a:p>
      </dsp:txBody>
      <dsp:txXfrm>
        <a:off x="489074" y="103527"/>
        <a:ext cx="6224516" cy="719224"/>
      </dsp:txXfrm>
    </dsp:sp>
    <dsp:sp modelId="{4F9BC90A-8AD7-4D95-B949-45DD4A7CF473}">
      <dsp:nvSpPr>
        <dsp:cNvPr id="0" name=""/>
        <dsp:cNvSpPr/>
      </dsp:nvSpPr>
      <dsp:spPr>
        <a:xfrm>
          <a:off x="0" y="1687859"/>
          <a:ext cx="9003332" cy="6804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24F8DA-D43B-4453-AD56-FD623C3A4EF3}">
      <dsp:nvSpPr>
        <dsp:cNvPr id="0" name=""/>
        <dsp:cNvSpPr/>
      </dsp:nvSpPr>
      <dsp:spPr>
        <a:xfrm>
          <a:off x="450166" y="1289339"/>
          <a:ext cx="6302332" cy="7970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213" tIns="0" rIns="238213" bIns="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  <a:latin typeface="+mn-lt"/>
            </a:rPr>
            <a:t> Discuss Findings</a:t>
          </a:r>
        </a:p>
      </dsp:txBody>
      <dsp:txXfrm>
        <a:off x="489074" y="1328247"/>
        <a:ext cx="6224516" cy="719224"/>
      </dsp:txXfrm>
    </dsp:sp>
    <dsp:sp modelId="{A4CFD5FA-2417-47BF-9C0F-787812139006}">
      <dsp:nvSpPr>
        <dsp:cNvPr id="0" name=""/>
        <dsp:cNvSpPr/>
      </dsp:nvSpPr>
      <dsp:spPr>
        <a:xfrm>
          <a:off x="0" y="2912580"/>
          <a:ext cx="9003332" cy="6804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E89448-6EB4-4FC1-BC2F-36F65E85B21E}">
      <dsp:nvSpPr>
        <dsp:cNvPr id="0" name=""/>
        <dsp:cNvSpPr/>
      </dsp:nvSpPr>
      <dsp:spPr>
        <a:xfrm>
          <a:off x="450166" y="2514059"/>
          <a:ext cx="6302332" cy="7970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213" tIns="0" rIns="238213" bIns="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  <a:latin typeface="+mn-lt"/>
            </a:rPr>
            <a:t> Provide Recommendations</a:t>
          </a:r>
        </a:p>
      </dsp:txBody>
      <dsp:txXfrm>
        <a:off x="489074" y="2552967"/>
        <a:ext cx="6224516" cy="7192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5D0601-1B3A-47AD-B16D-1C70EFF343CF}">
      <dsp:nvSpPr>
        <dsp:cNvPr id="0" name=""/>
        <dsp:cNvSpPr/>
      </dsp:nvSpPr>
      <dsp:spPr>
        <a:xfrm>
          <a:off x="0" y="1320231"/>
          <a:ext cx="10406277" cy="6048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865424-1428-4F25-A053-01B24C0C106E}">
      <dsp:nvSpPr>
        <dsp:cNvPr id="0" name=""/>
        <dsp:cNvSpPr/>
      </dsp:nvSpPr>
      <dsp:spPr>
        <a:xfrm>
          <a:off x="520313" y="965991"/>
          <a:ext cx="7284393" cy="7084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5333" tIns="0" rIns="275333" bIns="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  <a:latin typeface="+mn-lt"/>
            </a:rPr>
            <a:t> Improve Inventory Management - Naïve Bayes</a:t>
          </a:r>
        </a:p>
      </dsp:txBody>
      <dsp:txXfrm>
        <a:off x="554898" y="1000576"/>
        <a:ext cx="7215223" cy="639310"/>
      </dsp:txXfrm>
    </dsp:sp>
    <dsp:sp modelId="{4D420BBD-7E43-41DA-9990-03C7C633154D}">
      <dsp:nvSpPr>
        <dsp:cNvPr id="0" name=""/>
        <dsp:cNvSpPr/>
      </dsp:nvSpPr>
      <dsp:spPr>
        <a:xfrm>
          <a:off x="0" y="2408871"/>
          <a:ext cx="10406277" cy="604800"/>
        </a:xfrm>
        <a:prstGeom prst="rect">
          <a:avLst/>
        </a:prstGeom>
        <a:solidFill>
          <a:srgbClr val="C00000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E56A08-D448-4BED-AA4C-AD673585AAB4}">
      <dsp:nvSpPr>
        <dsp:cNvPr id="0" name=""/>
        <dsp:cNvSpPr/>
      </dsp:nvSpPr>
      <dsp:spPr>
        <a:xfrm>
          <a:off x="520313" y="2054631"/>
          <a:ext cx="7284393" cy="7084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5333" tIns="0" rIns="275333" bIns="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  <a:latin typeface="+mn-lt"/>
            </a:rPr>
            <a:t>Satisfy Customer Demand - Beers With High ABV/IBU</a:t>
          </a:r>
          <a:endParaRPr lang="en-US" sz="2400" kern="1200" dirty="0"/>
        </a:p>
      </dsp:txBody>
      <dsp:txXfrm>
        <a:off x="554898" y="2089216"/>
        <a:ext cx="7215223" cy="639310"/>
      </dsp:txXfrm>
    </dsp:sp>
    <dsp:sp modelId="{AFF194A3-DFF2-467C-B7A4-1BE48EA7649A}">
      <dsp:nvSpPr>
        <dsp:cNvPr id="0" name=""/>
        <dsp:cNvSpPr/>
      </dsp:nvSpPr>
      <dsp:spPr>
        <a:xfrm>
          <a:off x="0" y="3497511"/>
          <a:ext cx="10406277" cy="6048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71109B-1578-43D4-8A6F-67FB02EF8948}">
      <dsp:nvSpPr>
        <dsp:cNvPr id="0" name=""/>
        <dsp:cNvSpPr/>
      </dsp:nvSpPr>
      <dsp:spPr>
        <a:xfrm>
          <a:off x="520313" y="3143271"/>
          <a:ext cx="7284393" cy="7084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5333" tIns="0" rIns="275333" bIns="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  <a:latin typeface="+mn-lt"/>
            </a:rPr>
            <a:t> Increase Revenue - Selling In CO, CA, &amp; MI</a:t>
          </a:r>
        </a:p>
      </dsp:txBody>
      <dsp:txXfrm>
        <a:off x="554898" y="3177856"/>
        <a:ext cx="7215223" cy="639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21E745-71C2-934F-BF4E-EE4CA0DEF2F1}" type="datetimeFigureOut">
              <a:rPr lang="en-US" smtClean="0"/>
              <a:t>10/22/21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A2FA17-90B1-2F4B-859A-12A3D6B06A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39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udweiser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-sa/3.0/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udweiser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-sa/3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 tooltip="https://en.wikipedia.org/wiki/Budweiser"/>
              </a:rPr>
              <a:t>This Photo</a:t>
            </a:r>
            <a:r>
              <a:rPr lang="en-US" sz="1200" dirty="0"/>
              <a:t> by Unknown Author is licensed under </a:t>
            </a:r>
            <a:r>
              <a:rPr lang="en-US" sz="1200" dirty="0">
                <a:hlinkClick r:id="rId4" tooltip="https://creativecommons.org/licenses/by-sa/3.0/"/>
              </a:rPr>
              <a:t>CC BY-SA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9515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9757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 tooltip="https://en.wikipedia.org/wiki/Budweiser"/>
              </a:rPr>
              <a:t>This Photo</a:t>
            </a:r>
            <a:r>
              <a:rPr lang="en-US" sz="1200" dirty="0"/>
              <a:t> by Unknown Author is licensed under </a:t>
            </a:r>
            <a:r>
              <a:rPr lang="en-US" sz="1200" dirty="0">
                <a:hlinkClick r:id="rId4" tooltip="https://creativecommons.org/licenses/by-sa/3.0/"/>
              </a:rPr>
              <a:t>CC BY-SA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895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22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067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232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4067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21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635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Value - Inventory management. When a customer/client calls and creates a PO, you can reference the KNN model to see your inventory of Ales and IPAs. This will help you determine how much more/less you need to make to fulfill demand.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971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894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23C75-FA54-D040-9E19-2C8553D805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9A880E-F889-F341-98D2-001372E57E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E1198-E7F3-EB4D-BC8A-E96FC848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532B3-6019-7A41-8205-493701AD3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EB2EAA-FA62-2E43-92C6-AC178C54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50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AD987-232A-F24B-AA04-C008E9FC3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5A2612-4891-674A-B8AB-F7218E139F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3695B-AFFA-A04D-A38D-DBC20FC9E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44323-66A4-CC4D-B090-2EBB37828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A64C3-7E9E-0341-8E3C-C25C30B4D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294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1644A8-AFB0-D841-A507-4CCE96DC37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1013FD-449C-6149-A76A-763539888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F4EE4-3016-9F42-92EF-C40394AA5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FA5CE-BBCB-3842-912C-EDEB07968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02BAC5-59EC-AC4C-85DF-A4BC3A2CB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861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883D4-EE01-E449-9955-A92CBA29A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98332-D2A6-BF4E-898F-2B0F865F5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12661-0F0E-6749-B5A8-4A5A9AD04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F3CC46-C7E5-174F-B22A-04C7656B1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82497-F1B6-8E4C-AE3F-1C79FDC8A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629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26AEF-EDA8-D742-A708-C2FF3B849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CA905C-C0B8-B743-ACB5-CAAE8B5241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C3F3B-FB43-364E-ADBC-B5B3CEF65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33A68-CB5C-2D49-85F8-04B375393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60B451-94AF-CC41-8850-13E9CBF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534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A99AA-2CDF-F045-BB16-38934D049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7DBC7-E26E-E743-A4E2-D5D0F87A99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0B172D-A621-2743-8897-53C09BC370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DF514-2788-5E44-B9CD-2635F8490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F5AA7A-D268-B74F-9B54-B1A77EDCA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171993-A83E-A34D-9EF7-4F2E339A1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879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3D6F5-FA8B-2749-BECE-A8520A9F7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952BD2-BA3E-3B4E-A23D-2C1E2110C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A4C1B0-F00C-1943-9969-C65E36BD42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48901D-5C17-4A4D-8F60-A71AE2C7A6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50C5E9-883F-1C49-AA0B-153CA9FAA4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C1DFFC-1EFD-3C47-9A1F-9F25ED268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7A8C24-C48A-1E47-9BB8-D8DBB0423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AF09B0-8425-3749-A638-1ADBB0CBD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825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0DDB5-92D5-C847-BAC2-41E1AF45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B7245D-8F97-C443-9F4C-89B3EE267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F60D32-E7DF-354F-885A-BA2BEEC41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E9635C-EFB3-FA48-9757-B932264C9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340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4A1E91-D87E-1446-9E00-060132AF1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FFC0DA-A75F-154A-9839-DEA13E19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B8D29E-CC7C-4240-9A53-4E5F7D3E8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713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43AD7-8A2B-174E-B987-4F3810CA3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E4B12-DA67-354F-9407-30208821A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CC33BD-A058-8745-A487-45C6A9DEC0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E5BB37-18FC-3341-8055-EC9AA84C3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DA7930-EF45-2346-A6F6-CBF00D7EA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25050D-2196-5F44-952F-79513877A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714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4AB00-220B-2845-ABFB-2D8C9176D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168F9C-2966-3642-9E1E-8760227F7D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DB4096-0DE5-A84F-B3D9-DB799699F7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C99681-040A-D542-9C33-A896BE953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E5D313-3382-DD41-A7AB-36F5717C3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9BAFF-50B7-754C-9F5F-4648DEA4F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988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595C3E-9ECF-384F-9A81-0226AC3CA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B026AE-EC50-2848-BEC8-63EBFC2A2B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9A05F-5748-5240-9CC7-399269D122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F3F3DC-EE2A-D044-9C44-5D30942369F8}" type="datetimeFigureOut">
              <a:rPr lang="en-US" smtClean="0"/>
              <a:t>10/22/21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D16044-EFF5-634A-8438-8410DBED39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651A7-7873-524E-9409-82C403DEC0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872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n.wikipedia.org/wiki/Budweiser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n.wikipedia.org/wiki/Budweiser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udweiser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sa/3.0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DB6C505-41C3-5941-912D-8FB0A70132FB}"/>
              </a:ext>
            </a:extLst>
          </p:cNvPr>
          <p:cNvSpPr txBox="1"/>
          <p:nvPr/>
        </p:nvSpPr>
        <p:spPr>
          <a:xfrm>
            <a:off x="122192" y="5268541"/>
            <a:ext cx="11496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Chad </a:t>
            </a:r>
            <a:r>
              <a:rPr lang="en-US" sz="1000" dirty="0" err="1"/>
              <a:t>Kwong</a:t>
            </a:r>
            <a:endParaRPr lang="en-US" sz="1000" dirty="0"/>
          </a:p>
          <a:p>
            <a:r>
              <a:rPr lang="en-US" sz="1000" dirty="0" err="1"/>
              <a:t>ckwong@smu.edu</a:t>
            </a:r>
            <a:endParaRPr lang="en-US" sz="1000" dirty="0"/>
          </a:p>
        </p:txBody>
      </p:sp>
      <p:pic>
        <p:nvPicPr>
          <p:cNvPr id="19" name="Picture 18" descr="A red sign with white text&#10;&#10;Description automatically generated with low confidence">
            <a:extLst>
              <a:ext uri="{FF2B5EF4-FFF2-40B4-BE49-F238E27FC236}">
                <a16:creationId xmlns:a16="http://schemas.microsoft.com/office/drawing/2014/main" id="{6E715596-875F-E844-80BA-4722750E79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382118" y="2469213"/>
            <a:ext cx="5427763" cy="191957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323375F-1720-AD4A-A530-8AF2B61E5856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A4A35FE-56ED-2046-86B7-084766E84ABE}"/>
              </a:ext>
            </a:extLst>
          </p:cNvPr>
          <p:cNvSpPr/>
          <p:nvPr/>
        </p:nvSpPr>
        <p:spPr>
          <a:xfrm>
            <a:off x="0" y="5986462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182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Classifying Ales vs. IPAs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AF66A0-9A17-7440-A8C1-B37DB150494D}"/>
              </a:ext>
            </a:extLst>
          </p:cNvPr>
          <p:cNvSpPr txBox="1"/>
          <p:nvPr/>
        </p:nvSpPr>
        <p:spPr>
          <a:xfrm>
            <a:off x="698755" y="2702648"/>
            <a:ext cx="3493311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KNN Classification - ABV &amp; IBU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70-30 Train-Test Split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Accuracy of 84%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21" name="Picture 20" descr="Barrels in distillery">
            <a:extLst>
              <a:ext uri="{FF2B5EF4-FFF2-40B4-BE49-F238E27FC236}">
                <a16:creationId xmlns:a16="http://schemas.microsoft.com/office/drawing/2014/main" id="{09F58CD5-2BEB-3244-8489-08416BF32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800" y="1587799"/>
            <a:ext cx="6005384" cy="4003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821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Improving Classification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4E96C7-616F-5945-A3E7-4A6A1672FB09}"/>
              </a:ext>
            </a:extLst>
          </p:cNvPr>
          <p:cNvSpPr txBox="1"/>
          <p:nvPr/>
        </p:nvSpPr>
        <p:spPr>
          <a:xfrm>
            <a:off x="711252" y="2526147"/>
            <a:ext cx="3885461" cy="2569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Naïve Bayes 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ABV, IBU, City, State, and Beer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Improved Accuracy of 92%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15" name="Picture 14" descr="Bottles in a production line">
            <a:extLst>
              <a:ext uri="{FF2B5EF4-FFF2-40B4-BE49-F238E27FC236}">
                <a16:creationId xmlns:a16="http://schemas.microsoft.com/office/drawing/2014/main" id="{7D3386C4-5339-604E-BF28-5B327F77C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9372" y="1440453"/>
            <a:ext cx="6007608" cy="435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09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  <a:latin typeface="Arial"/>
                <a:cs typeface="Arial"/>
              </a:rPr>
              <a:t>Recommendations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382079"/>
            <a:ext cx="11430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 dirty="0">
              <a:latin typeface="Courier" pitchFamily="2" charset="0"/>
            </a:endParaRPr>
          </a:p>
        </p:txBody>
      </p:sp>
      <p:graphicFrame>
        <p:nvGraphicFramePr>
          <p:cNvPr id="3" name="Diagram 10">
            <a:extLst>
              <a:ext uri="{FF2B5EF4-FFF2-40B4-BE49-F238E27FC236}">
                <a16:creationId xmlns:a16="http://schemas.microsoft.com/office/drawing/2014/main" id="{7FC1195D-4CB6-4F6B-9EFB-C5BE8D3ACB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8922134"/>
              </p:ext>
            </p:extLst>
          </p:nvPr>
        </p:nvGraphicFramePr>
        <p:xfrm>
          <a:off x="938340" y="1203928"/>
          <a:ext cx="10406277" cy="50683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68440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DB6C505-41C3-5941-912D-8FB0A70132FB}"/>
              </a:ext>
            </a:extLst>
          </p:cNvPr>
          <p:cNvSpPr txBox="1"/>
          <p:nvPr/>
        </p:nvSpPr>
        <p:spPr>
          <a:xfrm>
            <a:off x="122192" y="5268541"/>
            <a:ext cx="11496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Chad </a:t>
            </a:r>
            <a:r>
              <a:rPr lang="en-US" sz="1000" dirty="0" err="1"/>
              <a:t>Kwong</a:t>
            </a:r>
            <a:endParaRPr lang="en-US" sz="1000" dirty="0"/>
          </a:p>
          <a:p>
            <a:r>
              <a:rPr lang="en-US" sz="1000" dirty="0" err="1"/>
              <a:t>ckwong@smu.edu</a:t>
            </a:r>
            <a:endParaRPr lang="en-US" sz="1000" dirty="0"/>
          </a:p>
        </p:txBody>
      </p:sp>
      <p:pic>
        <p:nvPicPr>
          <p:cNvPr id="19" name="Picture 18" descr="A red sign with white text&#10;&#10;Description automatically generated with low confidence">
            <a:extLst>
              <a:ext uri="{FF2B5EF4-FFF2-40B4-BE49-F238E27FC236}">
                <a16:creationId xmlns:a16="http://schemas.microsoft.com/office/drawing/2014/main" id="{6E715596-875F-E844-80BA-4722750E79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382118" y="2469213"/>
            <a:ext cx="5427763" cy="191957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323375F-1720-AD4A-A530-8AF2B61E5856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A4A35FE-56ED-2046-86B7-084766E84ABE}"/>
              </a:ext>
            </a:extLst>
          </p:cNvPr>
          <p:cNvSpPr/>
          <p:nvPr/>
        </p:nvSpPr>
        <p:spPr>
          <a:xfrm>
            <a:off x="0" y="5986462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07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B23FCEA3-E282-CF4C-A715-AEDAD37AF477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EC7791C-8362-BA45-A963-EDC8EF2BDF64}"/>
                </a:ext>
              </a:extLst>
            </p:cNvPr>
            <p:cNvSpPr/>
            <p:nvPr/>
          </p:nvSpPr>
          <p:spPr>
            <a:xfrm>
              <a:off x="0" y="0"/>
              <a:ext cx="12192000" cy="871538"/>
            </a:xfrm>
            <a:prstGeom prst="rect">
              <a:avLst/>
            </a:prstGeom>
            <a:solidFill>
              <a:srgbClr val="C8102E"/>
            </a:solidFill>
            <a:ln>
              <a:solidFill>
                <a:srgbClr val="C8102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5EB8B73-92E5-E740-8614-69A9CE627200}"/>
                </a:ext>
              </a:extLst>
            </p:cNvPr>
            <p:cNvSpPr/>
            <p:nvPr/>
          </p:nvSpPr>
          <p:spPr>
            <a:xfrm>
              <a:off x="0" y="5889171"/>
              <a:ext cx="12192000" cy="968829"/>
            </a:xfrm>
            <a:prstGeom prst="rect">
              <a:avLst/>
            </a:prstGeom>
            <a:solidFill>
              <a:srgbClr val="B1B3B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9F65BCF-9665-F94A-84F7-3E40EEEDBB15}"/>
                </a:ext>
              </a:extLst>
            </p:cNvPr>
            <p:cNvSpPr/>
            <p:nvPr/>
          </p:nvSpPr>
          <p:spPr>
            <a:xfrm>
              <a:off x="0" y="5889171"/>
              <a:ext cx="12192000" cy="348343"/>
            </a:xfrm>
            <a:prstGeom prst="rect">
              <a:avLst/>
            </a:prstGeom>
            <a:solidFill>
              <a:srgbClr val="13294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69E5287-BC9D-674C-9106-FF8F4F5B672A}"/>
                </a:ext>
              </a:extLst>
            </p:cNvPr>
            <p:cNvSpPr/>
            <p:nvPr/>
          </p:nvSpPr>
          <p:spPr>
            <a:xfrm>
              <a:off x="0" y="6738257"/>
              <a:ext cx="12192000" cy="119743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4628680-9F81-6447-8698-3C49A225B732}"/>
              </a:ext>
            </a:extLst>
          </p:cNvPr>
          <p:cNvSpPr txBox="1"/>
          <p:nvPr/>
        </p:nvSpPr>
        <p:spPr>
          <a:xfrm>
            <a:off x="2400115" y="3408935"/>
            <a:ext cx="73917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i="1" dirty="0">
                <a:solidFill>
                  <a:srgbClr val="C810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Beers and Breweries Case Study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B6C505-41C3-5941-912D-8FB0A70132FB}"/>
              </a:ext>
            </a:extLst>
          </p:cNvPr>
          <p:cNvSpPr txBox="1"/>
          <p:nvPr/>
        </p:nvSpPr>
        <p:spPr>
          <a:xfrm>
            <a:off x="4128985" y="4317256"/>
            <a:ext cx="399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By </a:t>
            </a:r>
            <a:r>
              <a:rPr lang="en-US" b="1" dirty="0"/>
              <a:t>Brittany Lewandowski</a:t>
            </a:r>
            <a:r>
              <a:rPr lang="en-US" dirty="0"/>
              <a:t> &amp; </a:t>
            </a:r>
            <a:r>
              <a:rPr lang="en-US" b="1" dirty="0"/>
              <a:t>Chad </a:t>
            </a:r>
            <a:r>
              <a:rPr lang="en-US" b="1" dirty="0" err="1"/>
              <a:t>Kwong</a:t>
            </a:r>
            <a:endParaRPr lang="en-US" b="1" dirty="0"/>
          </a:p>
        </p:txBody>
      </p:sp>
      <p:pic>
        <p:nvPicPr>
          <p:cNvPr id="19" name="Picture 18" descr="A red sign with white text&#10;&#10;Description automatically generated with low confidence">
            <a:extLst>
              <a:ext uri="{FF2B5EF4-FFF2-40B4-BE49-F238E27FC236}">
                <a16:creationId xmlns:a16="http://schemas.microsoft.com/office/drawing/2014/main" id="{6E715596-875F-E844-80BA-4722750E7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82118" y="1227371"/>
            <a:ext cx="5427763" cy="191957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8AD4FF9-BF7B-F644-A817-A435360A72F1}"/>
              </a:ext>
            </a:extLst>
          </p:cNvPr>
          <p:cNvSpPr txBox="1"/>
          <p:nvPr/>
        </p:nvSpPr>
        <p:spPr>
          <a:xfrm>
            <a:off x="9335146" y="6507425"/>
            <a:ext cx="338582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hlinkClick r:id="rId3" tooltip="https://en.wikipedia.org/wiki/Budweiser"/>
              </a:rPr>
              <a:t>This Photo</a:t>
            </a:r>
            <a:r>
              <a:rPr lang="en-US" sz="900" dirty="0"/>
              <a:t> by Unknown Author is licensed under </a:t>
            </a:r>
            <a:r>
              <a:rPr lang="en-US" sz="900" dirty="0">
                <a:hlinkClick r:id="rId4" tooltip="https://creativecommons.org/licenses/by-sa/3.0/"/>
              </a:rPr>
              <a:t>CC BY-SA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728016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1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728068"/>
            <a:ext cx="11430000" cy="251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 pitchFamily="2" charset="0"/>
              </a:rPr>
              <a:t>Count_Of_Breweries_By_State</a:t>
            </a:r>
            <a:r>
              <a:rPr lang="en-US" dirty="0">
                <a:latin typeface="Courier" pitchFamily="2" charset="0"/>
              </a:rPr>
              <a:t> = count(Breweries, State)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 err="1">
                <a:latin typeface="Courier" pitchFamily="2" charset="0"/>
              </a:rPr>
              <a:t>ggplot_Breweries_By_State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 err="1">
                <a:latin typeface="Courier" pitchFamily="2" charset="0"/>
              </a:rPr>
              <a:t>ggplot</a:t>
            </a:r>
            <a:r>
              <a:rPr lang="en-US" dirty="0">
                <a:latin typeface="Courier" pitchFamily="2" charset="0"/>
              </a:rPr>
              <a:t>(data=</a:t>
            </a:r>
            <a:r>
              <a:rPr lang="en-US" dirty="0" err="1">
                <a:latin typeface="Courier" pitchFamily="2" charset="0"/>
              </a:rPr>
              <a:t>Count_Of_Breweries_By_State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latin typeface="Courier" pitchFamily="2" charset="0"/>
              </a:rPr>
              <a:t>aes</a:t>
            </a:r>
            <a:r>
              <a:rPr lang="en-US" dirty="0">
                <a:latin typeface="Courier" pitchFamily="2" charset="0"/>
              </a:rPr>
              <a:t>(x=</a:t>
            </a:r>
            <a:r>
              <a:rPr lang="en-US" dirty="0" err="1">
                <a:latin typeface="Courier" pitchFamily="2" charset="0"/>
              </a:rPr>
              <a:t>State,y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 err="1">
                <a:latin typeface="Courier" pitchFamily="2" charset="0"/>
              </a:rPr>
              <a:t>n,fill</a:t>
            </a:r>
            <a:r>
              <a:rPr lang="en-US" dirty="0">
                <a:latin typeface="Courier" pitchFamily="2" charset="0"/>
              </a:rPr>
              <a:t>=State)) + </a:t>
            </a:r>
            <a:r>
              <a:rPr lang="en-US" dirty="0" err="1">
                <a:latin typeface="Courier" pitchFamily="2" charset="0"/>
              </a:rPr>
              <a:t>geom_bar</a:t>
            </a:r>
            <a:r>
              <a:rPr lang="en-US" dirty="0">
                <a:latin typeface="Courier" pitchFamily="2" charset="0"/>
              </a:rPr>
              <a:t>(stat=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"identity"</a:t>
            </a:r>
            <a:r>
              <a:rPr lang="en-US" dirty="0">
                <a:latin typeface="Courier" pitchFamily="2" charset="0"/>
              </a:rPr>
              <a:t>) + theme(</a:t>
            </a:r>
            <a:r>
              <a:rPr lang="en-US" dirty="0" err="1">
                <a:latin typeface="Courier" pitchFamily="2" charset="0"/>
              </a:rPr>
              <a:t>axis.text.x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 err="1">
                <a:latin typeface="Courier" pitchFamily="2" charset="0"/>
              </a:rPr>
              <a:t>element_text</a:t>
            </a:r>
            <a:r>
              <a:rPr lang="en-US" dirty="0">
                <a:latin typeface="Courier" pitchFamily="2" charset="0"/>
              </a:rPr>
              <a:t>(angle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90</a:t>
            </a:r>
            <a:r>
              <a:rPr lang="en-US" dirty="0">
                <a:latin typeface="Courier" pitchFamily="2" charset="0"/>
              </a:rPr>
              <a:t>,vjust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0.5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latin typeface="Courier" pitchFamily="2" charset="0"/>
              </a:rPr>
              <a:t>hjust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1</a:t>
            </a:r>
            <a:r>
              <a:rPr lang="en-US" dirty="0">
                <a:latin typeface="Courier" pitchFamily="2" charset="0"/>
              </a:rPr>
              <a:t>)) + labs(title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="Count of Breweries by 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State"</a:t>
            </a:r>
            <a:r>
              <a:rPr lang="en-US" dirty="0" err="1">
                <a:latin typeface="Courier" pitchFamily="2" charset="0"/>
              </a:rPr>
              <a:t>,x</a:t>
            </a:r>
            <a:r>
              <a:rPr lang="en-US" dirty="0">
                <a:latin typeface="Courier" pitchFamily="2" charset="0"/>
              </a:rPr>
              <a:t>= 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State"</a:t>
            </a:r>
            <a:r>
              <a:rPr lang="en-US" dirty="0" err="1">
                <a:latin typeface="Courier" pitchFamily="2" charset="0"/>
              </a:rPr>
              <a:t>,y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"Count of States"</a:t>
            </a:r>
            <a:r>
              <a:rPr lang="en-US" dirty="0">
                <a:latin typeface="Courier" pitchFamily="2" charset="0"/>
              </a:rPr>
              <a:t>) + </a:t>
            </a:r>
            <a:r>
              <a:rPr lang="en-US" dirty="0" err="1">
                <a:latin typeface="Courier" pitchFamily="2" charset="0"/>
              </a:rPr>
              <a:t>geom_text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aes</a:t>
            </a:r>
            <a:r>
              <a:rPr lang="en-US" dirty="0">
                <a:latin typeface="Courier" pitchFamily="2" charset="0"/>
              </a:rPr>
              <a:t>(label=n),</a:t>
            </a:r>
            <a:r>
              <a:rPr lang="en-US" dirty="0" err="1">
                <a:latin typeface="Courier" pitchFamily="2" charset="0"/>
              </a:rPr>
              <a:t>vjust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1.6</a:t>
            </a:r>
            <a:r>
              <a:rPr lang="en-US" dirty="0">
                <a:latin typeface="Courier" pitchFamily="2" charset="0"/>
              </a:rPr>
              <a:t>,size=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3.5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 err="1">
                <a:latin typeface="Courier" pitchFamily="2" charset="0"/>
              </a:rPr>
              <a:t>ggplot_Breweries_By_State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FC4D99-B01E-4F4A-8F56-EE4CF5CC00D0}"/>
              </a:ext>
            </a:extLst>
          </p:cNvPr>
          <p:cNvSpPr txBox="1"/>
          <p:nvPr/>
        </p:nvSpPr>
        <p:spPr>
          <a:xfrm>
            <a:off x="426479" y="1295292"/>
            <a:ext cx="10972800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code uses the count() function to create a data frame of the count of Breweries per state. GGPlot2 is then used to plot the data frame as a bar plot.</a:t>
            </a:r>
          </a:p>
        </p:txBody>
      </p:sp>
    </p:spTree>
    <p:extLst>
      <p:ext uri="{BB962C8B-B14F-4D97-AF65-F5344CB8AC3E}">
        <p14:creationId xmlns:p14="http://schemas.microsoft.com/office/powerpoint/2010/main" val="1915628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3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424DB2-5060-FA48-BFAB-EDF42C7AA55C}"/>
              </a:ext>
            </a:extLst>
          </p:cNvPr>
          <p:cNvSpPr txBox="1"/>
          <p:nvPr/>
        </p:nvSpPr>
        <p:spPr>
          <a:xfrm>
            <a:off x="381000" y="1257967"/>
            <a:ext cx="10972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following code uses the </a:t>
            </a:r>
            <a:r>
              <a:rPr lang="en-US" dirty="0" err="1"/>
              <a:t>na.omit</a:t>
            </a:r>
            <a:r>
              <a:rPr lang="en-US" dirty="0"/>
              <a:t> function to remove all NA valued rows from each default dataset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1F72B5-AEF1-8947-B0BB-D21318A35ED2}"/>
              </a:ext>
            </a:extLst>
          </p:cNvPr>
          <p:cNvSpPr txBox="1"/>
          <p:nvPr/>
        </p:nvSpPr>
        <p:spPr>
          <a:xfrm>
            <a:off x="381000" y="2277931"/>
            <a:ext cx="11430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Beers &lt;- </a:t>
            </a:r>
            <a:r>
              <a:rPr lang="en-US" dirty="0" err="1">
                <a:latin typeface="Courier" pitchFamily="2" charset="0"/>
              </a:rPr>
              <a:t>na.omit</a:t>
            </a:r>
            <a:r>
              <a:rPr lang="en-US" dirty="0">
                <a:latin typeface="Courier" pitchFamily="2" charset="0"/>
              </a:rPr>
              <a:t>(Beers)</a:t>
            </a:r>
          </a:p>
          <a:p>
            <a:r>
              <a:rPr lang="en-US" dirty="0">
                <a:latin typeface="Courier" pitchFamily="2" charset="0"/>
              </a:rPr>
              <a:t>Breweries &lt;- </a:t>
            </a:r>
            <a:r>
              <a:rPr lang="en-US" dirty="0" err="1">
                <a:latin typeface="Courier" pitchFamily="2" charset="0"/>
              </a:rPr>
              <a:t>na.omit</a:t>
            </a:r>
            <a:r>
              <a:rPr lang="en-US" dirty="0">
                <a:latin typeface="Courier" pitchFamily="2" charset="0"/>
              </a:rPr>
              <a:t>(Breweries)</a:t>
            </a:r>
          </a:p>
        </p:txBody>
      </p:sp>
    </p:spTree>
    <p:extLst>
      <p:ext uri="{BB962C8B-B14F-4D97-AF65-F5344CB8AC3E}">
        <p14:creationId xmlns:p14="http://schemas.microsoft.com/office/powerpoint/2010/main" val="5110980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4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20376D-3891-AB41-B993-9D70430277B7}"/>
              </a:ext>
            </a:extLst>
          </p:cNvPr>
          <p:cNvSpPr txBox="1"/>
          <p:nvPr/>
        </p:nvSpPr>
        <p:spPr>
          <a:xfrm>
            <a:off x="381000" y="2341440"/>
            <a:ext cx="11430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Courier" pitchFamily="2" charset="0"/>
              </a:rPr>
              <a:t>StateIBUMedian</a:t>
            </a:r>
            <a:r>
              <a:rPr lang="en-US" sz="1600" dirty="0">
                <a:latin typeface="Courier" pitchFamily="2" charset="0"/>
              </a:rPr>
              <a:t> &lt;- </a:t>
            </a:r>
            <a:r>
              <a:rPr lang="en-US" sz="1600" dirty="0" err="1">
                <a:latin typeface="Courier" pitchFamily="2" charset="0"/>
              </a:rPr>
              <a:t>CleanData</a:t>
            </a:r>
            <a:r>
              <a:rPr lang="en-US" sz="1600" dirty="0">
                <a:latin typeface="Courier" pitchFamily="2" charset="0"/>
              </a:rPr>
              <a:t> %&gt;% </a:t>
            </a:r>
            <a:r>
              <a:rPr lang="en-US" sz="1600" dirty="0" err="1">
                <a:latin typeface="Courier" pitchFamily="2" charset="0"/>
              </a:rPr>
              <a:t>group_by</a:t>
            </a:r>
            <a:r>
              <a:rPr lang="en-US" sz="1600" dirty="0">
                <a:latin typeface="Courier" pitchFamily="2" charset="0"/>
              </a:rPr>
              <a:t>(State) %&gt;% </a:t>
            </a:r>
            <a:r>
              <a:rPr lang="en-US" sz="1600" dirty="0" err="1">
                <a:latin typeface="Courier" pitchFamily="2" charset="0"/>
              </a:rPr>
              <a:t>summarise</a:t>
            </a:r>
            <a:r>
              <a:rPr lang="en-US" sz="1600" dirty="0">
                <a:latin typeface="Courier" pitchFamily="2" charset="0"/>
              </a:rPr>
              <a:t>(Median=median(IBU))</a:t>
            </a:r>
          </a:p>
          <a:p>
            <a:r>
              <a:rPr lang="en-US" sz="1600" dirty="0" err="1">
                <a:latin typeface="Courier" pitchFamily="2" charset="0"/>
              </a:rPr>
              <a:t>StateABVMedian</a:t>
            </a:r>
            <a:r>
              <a:rPr lang="en-US" sz="1600" dirty="0">
                <a:latin typeface="Courier" pitchFamily="2" charset="0"/>
              </a:rPr>
              <a:t> &lt;- </a:t>
            </a:r>
            <a:r>
              <a:rPr lang="en-US" sz="1600" dirty="0" err="1">
                <a:latin typeface="Courier" pitchFamily="2" charset="0"/>
              </a:rPr>
              <a:t>CleanData</a:t>
            </a:r>
            <a:r>
              <a:rPr lang="en-US" sz="1600" dirty="0">
                <a:latin typeface="Courier" pitchFamily="2" charset="0"/>
              </a:rPr>
              <a:t> %&gt;% </a:t>
            </a:r>
            <a:r>
              <a:rPr lang="en-US" sz="1600" dirty="0" err="1">
                <a:latin typeface="Courier" pitchFamily="2" charset="0"/>
              </a:rPr>
              <a:t>group_by</a:t>
            </a:r>
            <a:r>
              <a:rPr lang="en-US" sz="1600" dirty="0">
                <a:latin typeface="Courier" pitchFamily="2" charset="0"/>
              </a:rPr>
              <a:t>(State) %&gt;% </a:t>
            </a:r>
            <a:r>
              <a:rPr lang="en-US" sz="1600" dirty="0" err="1">
                <a:latin typeface="Courier" pitchFamily="2" charset="0"/>
              </a:rPr>
              <a:t>summarise</a:t>
            </a:r>
            <a:r>
              <a:rPr lang="en-US" sz="1600" dirty="0">
                <a:latin typeface="Courier" pitchFamily="2" charset="0"/>
              </a:rPr>
              <a:t>(Median=median(ABV))</a:t>
            </a:r>
          </a:p>
          <a:p>
            <a:endParaRPr lang="en-US" sz="1600" dirty="0">
              <a:latin typeface="Courier" pitchFamily="2" charset="0"/>
            </a:endParaRPr>
          </a:p>
          <a:p>
            <a:r>
              <a:rPr lang="en-US" sz="1600" dirty="0" err="1">
                <a:latin typeface="Courier" pitchFamily="2" charset="0"/>
              </a:rPr>
              <a:t>IBUPlot</a:t>
            </a:r>
            <a:r>
              <a:rPr lang="en-US" sz="1600" dirty="0">
                <a:latin typeface="Courier" pitchFamily="2" charset="0"/>
              </a:rPr>
              <a:t> = </a:t>
            </a:r>
            <a:r>
              <a:rPr lang="en-US" sz="1600" dirty="0" err="1">
                <a:latin typeface="Courier" pitchFamily="2" charset="0"/>
              </a:rPr>
              <a:t>ggplot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 err="1">
                <a:latin typeface="Courier" pitchFamily="2" charset="0"/>
              </a:rPr>
              <a:t>StateIBUMedian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latin typeface="Courier" pitchFamily="2" charset="0"/>
              </a:rPr>
              <a:t>aes</a:t>
            </a:r>
            <a:r>
              <a:rPr lang="en-US" sz="1600" dirty="0">
                <a:latin typeface="Courier" pitchFamily="2" charset="0"/>
              </a:rPr>
              <a:t>(x = State, y = Median, fill = State)) + </a:t>
            </a:r>
            <a:r>
              <a:rPr lang="en-US" sz="1600" dirty="0" err="1">
                <a:latin typeface="Courier" pitchFamily="2" charset="0"/>
              </a:rPr>
              <a:t>geom_bar</a:t>
            </a:r>
            <a:r>
              <a:rPr lang="en-US" sz="1600" dirty="0">
                <a:latin typeface="Courier" pitchFamily="2" charset="0"/>
              </a:rPr>
              <a:t>(stat =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"identity"</a:t>
            </a:r>
            <a:r>
              <a:rPr lang="en-US" sz="1600" dirty="0">
                <a:latin typeface="Courier" pitchFamily="2" charset="0"/>
              </a:rPr>
              <a:t>, width =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.9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ggtitle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"Plot of Median IBU per State"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geom_text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 err="1">
                <a:latin typeface="Courier" pitchFamily="2" charset="0"/>
              </a:rPr>
              <a:t>aes</a:t>
            </a:r>
            <a:r>
              <a:rPr lang="en-US" sz="1600" dirty="0">
                <a:latin typeface="Courier" pitchFamily="2" charset="0"/>
              </a:rPr>
              <a:t>(label=Median),</a:t>
            </a:r>
            <a:r>
              <a:rPr lang="en-US" sz="1600" dirty="0" err="1">
                <a:latin typeface="Courier" pitchFamily="2" charset="0"/>
              </a:rPr>
              <a:t>vjust</a:t>
            </a:r>
            <a:r>
              <a:rPr lang="en-US" sz="1600" dirty="0">
                <a:latin typeface="Courier" pitchFamily="2" charset="0"/>
              </a:rPr>
              <a:t>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0.5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latin typeface="Courier" pitchFamily="2" charset="0"/>
              </a:rPr>
              <a:t>hjust</a:t>
            </a:r>
            <a:r>
              <a:rPr lang="en-US" sz="1600" dirty="0">
                <a:latin typeface="Courier" pitchFamily="2" charset="0"/>
              </a:rPr>
              <a:t>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-.3 </a:t>
            </a:r>
            <a:r>
              <a:rPr lang="en-US" sz="1600" dirty="0">
                <a:latin typeface="Courier" pitchFamily="2" charset="0"/>
              </a:rPr>
              <a:t>,size=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3.5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coord_flip</a:t>
            </a:r>
            <a:r>
              <a:rPr lang="en-US" sz="1600" dirty="0">
                <a:latin typeface="Courier" pitchFamily="2" charset="0"/>
              </a:rPr>
              <a:t>() </a:t>
            </a:r>
          </a:p>
          <a:p>
            <a:r>
              <a:rPr lang="en-US" sz="1600" dirty="0" err="1">
                <a:latin typeface="Courier" pitchFamily="2" charset="0"/>
              </a:rPr>
              <a:t>IBUPlot</a:t>
            </a:r>
            <a:endParaRPr lang="en-US" sz="1600" dirty="0">
              <a:latin typeface="Courier" pitchFamily="2" charset="0"/>
            </a:endParaRPr>
          </a:p>
          <a:p>
            <a:endParaRPr lang="en-US" sz="1600" dirty="0">
              <a:latin typeface="Courier" pitchFamily="2" charset="0"/>
            </a:endParaRPr>
          </a:p>
          <a:p>
            <a:r>
              <a:rPr lang="en-US" sz="1600" dirty="0" err="1">
                <a:latin typeface="Courier" pitchFamily="2" charset="0"/>
              </a:rPr>
              <a:t>ABVPlot</a:t>
            </a:r>
            <a:r>
              <a:rPr lang="en-US" sz="1600" dirty="0">
                <a:latin typeface="Courier" pitchFamily="2" charset="0"/>
              </a:rPr>
              <a:t> = </a:t>
            </a:r>
            <a:r>
              <a:rPr lang="en-US" sz="1600" dirty="0" err="1">
                <a:latin typeface="Courier" pitchFamily="2" charset="0"/>
              </a:rPr>
              <a:t>ggplot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 err="1">
                <a:latin typeface="Courier" pitchFamily="2" charset="0"/>
              </a:rPr>
              <a:t>StateABVMedian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latin typeface="Courier" pitchFamily="2" charset="0"/>
              </a:rPr>
              <a:t>aes</a:t>
            </a:r>
            <a:r>
              <a:rPr lang="en-US" sz="1600" dirty="0">
                <a:latin typeface="Courier" pitchFamily="2" charset="0"/>
              </a:rPr>
              <a:t>(x = State, y = Median, fill = State)) + </a:t>
            </a:r>
            <a:r>
              <a:rPr lang="en-US" sz="1600" dirty="0" err="1">
                <a:latin typeface="Courier" pitchFamily="2" charset="0"/>
              </a:rPr>
              <a:t>geom_bar</a:t>
            </a:r>
            <a:r>
              <a:rPr lang="en-US" sz="1600" dirty="0">
                <a:latin typeface="Courier" pitchFamily="2" charset="0"/>
              </a:rPr>
              <a:t>(stat =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"identity"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coord_flip</a:t>
            </a:r>
            <a:r>
              <a:rPr lang="en-US" sz="1600" dirty="0">
                <a:latin typeface="Courier" pitchFamily="2" charset="0"/>
              </a:rPr>
              <a:t>() + </a:t>
            </a:r>
            <a:r>
              <a:rPr lang="en-US" sz="1600" dirty="0" err="1">
                <a:latin typeface="Courier" pitchFamily="2" charset="0"/>
              </a:rPr>
              <a:t>ggtitle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"Plot of Median ABV per State"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geom_text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 err="1">
                <a:latin typeface="Courier" pitchFamily="2" charset="0"/>
              </a:rPr>
              <a:t>aes</a:t>
            </a:r>
            <a:r>
              <a:rPr lang="en-US" sz="1600" dirty="0">
                <a:latin typeface="Courier" pitchFamily="2" charset="0"/>
              </a:rPr>
              <a:t>(label=Median),</a:t>
            </a:r>
            <a:r>
              <a:rPr lang="en-US" sz="1600" dirty="0" err="1">
                <a:latin typeface="Courier" pitchFamily="2" charset="0"/>
              </a:rPr>
              <a:t>vjust</a:t>
            </a:r>
            <a:r>
              <a:rPr lang="en-US" sz="1600" dirty="0">
                <a:latin typeface="Courier" pitchFamily="2" charset="0"/>
              </a:rPr>
              <a:t>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0.5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latin typeface="Courier" pitchFamily="2" charset="0"/>
              </a:rPr>
              <a:t>hjust</a:t>
            </a:r>
            <a:r>
              <a:rPr lang="en-US" sz="1600" dirty="0">
                <a:latin typeface="Courier" pitchFamily="2" charset="0"/>
              </a:rPr>
              <a:t>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-.2 </a:t>
            </a:r>
            <a:r>
              <a:rPr lang="en-US" sz="1600" dirty="0">
                <a:latin typeface="Courier" pitchFamily="2" charset="0"/>
              </a:rPr>
              <a:t>,size=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3.5</a:t>
            </a:r>
            <a:r>
              <a:rPr lang="en-US" sz="1600" dirty="0">
                <a:latin typeface="Courier" pitchFamily="2" charset="0"/>
              </a:rPr>
              <a:t>)</a:t>
            </a:r>
          </a:p>
          <a:p>
            <a:r>
              <a:rPr lang="en-US" sz="1600" dirty="0" err="1">
                <a:latin typeface="Courier" pitchFamily="2" charset="0"/>
              </a:rPr>
              <a:t>ABVPlot</a:t>
            </a:r>
            <a:endParaRPr lang="en-US" sz="1600" dirty="0">
              <a:latin typeface="Courier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B3C38D-A76F-E54B-8844-1C82BAAF466D}"/>
              </a:ext>
            </a:extLst>
          </p:cNvPr>
          <p:cNvSpPr txBox="1"/>
          <p:nvPr/>
        </p:nvSpPr>
        <p:spPr>
          <a:xfrm>
            <a:off x="381000" y="1146406"/>
            <a:ext cx="1097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code below uses the </a:t>
            </a:r>
            <a:r>
              <a:rPr lang="en-US" dirty="0" err="1"/>
              <a:t>summaraise</a:t>
            </a:r>
            <a:r>
              <a:rPr lang="en-US" dirty="0"/>
              <a:t> function in conjunction with the </a:t>
            </a:r>
            <a:r>
              <a:rPr lang="en-US" dirty="0" err="1"/>
              <a:t>group_by</a:t>
            </a:r>
            <a:r>
              <a:rPr lang="en-US" dirty="0"/>
              <a:t> function to calculate the medians. The medians are then plotted to bar plots using GGPlot2.</a:t>
            </a:r>
          </a:p>
        </p:txBody>
      </p:sp>
    </p:spTree>
    <p:extLst>
      <p:ext uri="{BB962C8B-B14F-4D97-AF65-F5344CB8AC3E}">
        <p14:creationId xmlns:p14="http://schemas.microsoft.com/office/powerpoint/2010/main" val="37969652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16884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5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31A428-3D39-7F44-8A57-565C4E7B0889}"/>
              </a:ext>
            </a:extLst>
          </p:cNvPr>
          <p:cNvSpPr txBox="1"/>
          <p:nvPr/>
        </p:nvSpPr>
        <p:spPr>
          <a:xfrm>
            <a:off x="381000" y="1206128"/>
            <a:ext cx="10972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code below uses the </a:t>
            </a:r>
            <a:r>
              <a:rPr lang="en-US" dirty="0" err="1"/>
              <a:t>summarise</a:t>
            </a:r>
            <a:r>
              <a:rPr lang="en-US" dirty="0"/>
              <a:t> function combined with the </a:t>
            </a:r>
            <a:r>
              <a:rPr lang="en-US" dirty="0" err="1"/>
              <a:t>group_by</a:t>
            </a:r>
            <a:r>
              <a:rPr lang="en-US" dirty="0"/>
              <a:t> function to create a </a:t>
            </a:r>
            <a:r>
              <a:rPr lang="en-US" dirty="0" err="1"/>
              <a:t>dataframe</a:t>
            </a:r>
            <a:r>
              <a:rPr lang="en-US" dirty="0"/>
              <a:t> of all max values per state. The </a:t>
            </a:r>
            <a:r>
              <a:rPr lang="en-US" dirty="0" err="1"/>
              <a:t>which.max</a:t>
            </a:r>
            <a:r>
              <a:rPr lang="en-US" dirty="0"/>
              <a:t> function is then used as an index to the row with the max value overall. The final result is then displayed for both IBU and ABV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70C217-40E1-2743-BE8B-74F20A9FF5EC}"/>
              </a:ext>
            </a:extLst>
          </p:cNvPr>
          <p:cNvSpPr txBox="1"/>
          <p:nvPr/>
        </p:nvSpPr>
        <p:spPr>
          <a:xfrm>
            <a:off x="381000" y="2464049"/>
            <a:ext cx="11430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#Max IBU</a:t>
            </a:r>
          </a:p>
          <a:p>
            <a:r>
              <a:rPr lang="en-US" dirty="0" err="1">
                <a:latin typeface="Courier" pitchFamily="2" charset="0"/>
              </a:rPr>
              <a:t>StateIBU</a:t>
            </a:r>
            <a:r>
              <a:rPr lang="en-US" dirty="0">
                <a:latin typeface="Courier" pitchFamily="2" charset="0"/>
              </a:rPr>
              <a:t> &lt;- </a:t>
            </a:r>
            <a:r>
              <a:rPr lang="en-US" dirty="0" err="1">
                <a:latin typeface="Courier" pitchFamily="2" charset="0"/>
              </a:rPr>
              <a:t>CleanData</a:t>
            </a:r>
            <a:r>
              <a:rPr lang="en-US" dirty="0">
                <a:latin typeface="Courier" pitchFamily="2" charset="0"/>
              </a:rPr>
              <a:t> %&gt;% </a:t>
            </a:r>
            <a:r>
              <a:rPr lang="en-US" dirty="0" err="1">
                <a:latin typeface="Courier" pitchFamily="2" charset="0"/>
              </a:rPr>
              <a:t>group_by</a:t>
            </a:r>
            <a:r>
              <a:rPr lang="en-US" dirty="0">
                <a:latin typeface="Courier" pitchFamily="2" charset="0"/>
              </a:rPr>
              <a:t>(State) %&gt;% </a:t>
            </a:r>
            <a:r>
              <a:rPr lang="en-US" dirty="0" err="1">
                <a:latin typeface="Courier" pitchFamily="2" charset="0"/>
              </a:rPr>
              <a:t>summarise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Max_IBU</a:t>
            </a:r>
            <a:r>
              <a:rPr lang="en-US" dirty="0">
                <a:latin typeface="Courier" pitchFamily="2" charset="0"/>
              </a:rPr>
              <a:t> = max(IBU))</a:t>
            </a:r>
          </a:p>
          <a:p>
            <a:r>
              <a:rPr lang="en-US" dirty="0" err="1">
                <a:latin typeface="Courier" pitchFamily="2" charset="0"/>
              </a:rPr>
              <a:t>StateIBU</a:t>
            </a:r>
            <a:r>
              <a:rPr lang="en-US" dirty="0">
                <a:latin typeface="Courier" pitchFamily="2" charset="0"/>
              </a:rPr>
              <a:t>[</a:t>
            </a:r>
            <a:r>
              <a:rPr lang="en-US" dirty="0" err="1">
                <a:latin typeface="Courier" pitchFamily="2" charset="0"/>
              </a:rPr>
              <a:t>which.max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StateIBU$Max_IBU</a:t>
            </a:r>
            <a:r>
              <a:rPr lang="en-US" dirty="0">
                <a:latin typeface="Courier" pitchFamily="2" charset="0"/>
              </a:rPr>
              <a:t>),]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#Max ABV</a:t>
            </a:r>
          </a:p>
          <a:p>
            <a:r>
              <a:rPr lang="en-US" dirty="0" err="1">
                <a:latin typeface="Courier" pitchFamily="2" charset="0"/>
              </a:rPr>
              <a:t>StateABV</a:t>
            </a:r>
            <a:r>
              <a:rPr lang="en-US" dirty="0">
                <a:latin typeface="Courier" pitchFamily="2" charset="0"/>
              </a:rPr>
              <a:t> &lt;- </a:t>
            </a:r>
            <a:r>
              <a:rPr lang="en-US" dirty="0" err="1">
                <a:latin typeface="Courier" pitchFamily="2" charset="0"/>
              </a:rPr>
              <a:t>CleanData</a:t>
            </a:r>
            <a:r>
              <a:rPr lang="en-US" dirty="0">
                <a:latin typeface="Courier" pitchFamily="2" charset="0"/>
              </a:rPr>
              <a:t> %&gt;% </a:t>
            </a:r>
            <a:r>
              <a:rPr lang="en-US" dirty="0" err="1">
                <a:latin typeface="Courier" pitchFamily="2" charset="0"/>
              </a:rPr>
              <a:t>group_by</a:t>
            </a:r>
            <a:r>
              <a:rPr lang="en-US" dirty="0">
                <a:latin typeface="Courier" pitchFamily="2" charset="0"/>
              </a:rPr>
              <a:t>(State) %&gt;% </a:t>
            </a:r>
            <a:r>
              <a:rPr lang="en-US" dirty="0" err="1">
                <a:latin typeface="Courier" pitchFamily="2" charset="0"/>
              </a:rPr>
              <a:t>summarise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Max_ABV</a:t>
            </a:r>
            <a:r>
              <a:rPr lang="en-US" dirty="0">
                <a:latin typeface="Courier" pitchFamily="2" charset="0"/>
              </a:rPr>
              <a:t> = max(ABV))</a:t>
            </a:r>
          </a:p>
          <a:p>
            <a:r>
              <a:rPr lang="en-US" dirty="0" err="1">
                <a:latin typeface="Courier" pitchFamily="2" charset="0"/>
              </a:rPr>
              <a:t>StateABV</a:t>
            </a:r>
            <a:r>
              <a:rPr lang="en-US" dirty="0">
                <a:latin typeface="Courier" pitchFamily="2" charset="0"/>
              </a:rPr>
              <a:t>[</a:t>
            </a:r>
            <a:r>
              <a:rPr lang="en-US" dirty="0" err="1">
                <a:latin typeface="Courier" pitchFamily="2" charset="0"/>
              </a:rPr>
              <a:t>which.max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StateABV$Max_ABV</a:t>
            </a:r>
            <a:r>
              <a:rPr lang="en-US" dirty="0">
                <a:latin typeface="Courier" pitchFamily="2" charset="0"/>
              </a:rPr>
              <a:t>),]</a:t>
            </a:r>
          </a:p>
        </p:txBody>
      </p:sp>
    </p:spTree>
    <p:extLst>
      <p:ext uri="{BB962C8B-B14F-4D97-AF65-F5344CB8AC3E}">
        <p14:creationId xmlns:p14="http://schemas.microsoft.com/office/powerpoint/2010/main" val="28185392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6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903817-2195-F249-9030-243AA130E3E9}"/>
              </a:ext>
            </a:extLst>
          </p:cNvPr>
          <p:cNvSpPr txBox="1"/>
          <p:nvPr/>
        </p:nvSpPr>
        <p:spPr>
          <a:xfrm>
            <a:off x="381000" y="1954049"/>
            <a:ext cx="1143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summary(</a:t>
            </a:r>
            <a:r>
              <a:rPr lang="en-US" dirty="0" err="1">
                <a:latin typeface="Courier" pitchFamily="2" charset="0"/>
              </a:rPr>
              <a:t>BB_Merged$ABV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r>
              <a:rPr lang="en-US" dirty="0" err="1">
                <a:latin typeface="Courier" pitchFamily="2" charset="0"/>
              </a:rPr>
              <a:t>ggplot</a:t>
            </a:r>
            <a:r>
              <a:rPr lang="en-US" dirty="0">
                <a:latin typeface="Courier" pitchFamily="2" charset="0"/>
              </a:rPr>
              <a:t>(data=</a:t>
            </a:r>
            <a:r>
              <a:rPr lang="en-US" dirty="0" err="1">
                <a:latin typeface="Courier" pitchFamily="2" charset="0"/>
              </a:rPr>
              <a:t>BB_Merged,aes</a:t>
            </a:r>
            <a:r>
              <a:rPr lang="en-US" dirty="0">
                <a:latin typeface="Courier" pitchFamily="2" charset="0"/>
              </a:rPr>
              <a:t>(x=</a:t>
            </a:r>
            <a:r>
              <a:rPr lang="en-US" dirty="0" err="1">
                <a:latin typeface="Courier" pitchFamily="2" charset="0"/>
              </a:rPr>
              <a:t>ABV,fill</a:t>
            </a:r>
            <a:r>
              <a:rPr lang="en-US" dirty="0">
                <a:latin typeface="Courier" pitchFamily="2" charset="0"/>
              </a:rPr>
              <a:t>=State)) + </a:t>
            </a:r>
            <a:r>
              <a:rPr lang="en-US" dirty="0" err="1">
                <a:latin typeface="Courier" pitchFamily="2" charset="0"/>
              </a:rPr>
              <a:t>geom_histogram</a:t>
            </a:r>
            <a:r>
              <a:rPr lang="en-US" dirty="0">
                <a:latin typeface="Courier" pitchFamily="2" charset="0"/>
              </a:rPr>
              <a:t>(stat=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"count"</a:t>
            </a:r>
            <a:r>
              <a:rPr lang="en-US" dirty="0">
                <a:latin typeface="Courier" pitchFamily="2" charset="0"/>
              </a:rPr>
              <a:t>) + </a:t>
            </a:r>
            <a:r>
              <a:rPr lang="en-US" dirty="0" err="1">
                <a:latin typeface="Courier" pitchFamily="2" charset="0"/>
              </a:rPr>
              <a:t>theme_classic</a:t>
            </a:r>
            <a:r>
              <a:rPr lang="en-US" dirty="0">
                <a:latin typeface="Courier" pitchFamily="2" charset="0"/>
              </a:rPr>
              <a:t>() + labs(title=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"Distribution of ABV"</a:t>
            </a:r>
            <a:r>
              <a:rPr lang="en-US" dirty="0">
                <a:latin typeface="Courier" pitchFamily="2" charset="0"/>
              </a:rPr>
              <a:t>, x=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"ABV"</a:t>
            </a:r>
            <a:r>
              <a:rPr lang="en-US" dirty="0">
                <a:latin typeface="Courier" pitchFamily="2" charset="0"/>
              </a:rPr>
              <a:t>, y=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"Count of ABV"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r>
              <a:rPr lang="en-US" dirty="0">
                <a:latin typeface="Courier" pitchFamily="2" charset="0"/>
              </a:rPr>
              <a:t>boxplot(</a:t>
            </a:r>
            <a:r>
              <a:rPr lang="en-US" dirty="0" err="1">
                <a:latin typeface="Courier" pitchFamily="2" charset="0"/>
              </a:rPr>
              <a:t>BB_Merged$ABV,ylab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"ABV"</a:t>
            </a:r>
            <a:r>
              <a:rPr lang="en-US" dirty="0">
                <a:latin typeface="Courier" pitchFamily="2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BF903-1D58-8044-9082-9691DD8CBBB0}"/>
              </a:ext>
            </a:extLst>
          </p:cNvPr>
          <p:cNvSpPr txBox="1"/>
          <p:nvPr/>
        </p:nvSpPr>
        <p:spPr>
          <a:xfrm>
            <a:off x="381000" y="1089628"/>
            <a:ext cx="1097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code below uses the summary function to list out the statistical values. We then use GGPlot2 to plot a histogram of the ABV as well as a box plot of the ABV</a:t>
            </a:r>
          </a:p>
        </p:txBody>
      </p:sp>
    </p:spTree>
    <p:extLst>
      <p:ext uri="{BB962C8B-B14F-4D97-AF65-F5344CB8AC3E}">
        <p14:creationId xmlns:p14="http://schemas.microsoft.com/office/powerpoint/2010/main" val="148882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  <a:latin typeface="Arial"/>
                <a:cs typeface="Arial"/>
              </a:rPr>
              <a:t>Today's Discussion 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382079"/>
            <a:ext cx="11430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 dirty="0">
              <a:latin typeface="Courier" pitchFamily="2" charset="0"/>
            </a:endParaRPr>
          </a:p>
        </p:txBody>
      </p:sp>
      <p:graphicFrame>
        <p:nvGraphicFramePr>
          <p:cNvPr id="3" name="Diagram 10">
            <a:extLst>
              <a:ext uri="{FF2B5EF4-FFF2-40B4-BE49-F238E27FC236}">
                <a16:creationId xmlns:a16="http://schemas.microsoft.com/office/drawing/2014/main" id="{7FC1195D-4CB6-4F6B-9EFB-C5BE8D3ACB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4721072"/>
              </p:ext>
            </p:extLst>
          </p:nvPr>
        </p:nvGraphicFramePr>
        <p:xfrm>
          <a:off x="1512268" y="1832781"/>
          <a:ext cx="9003332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983640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3825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7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DB1A03-9BCB-9A4B-AEC5-F51E00C52E5F}"/>
              </a:ext>
            </a:extLst>
          </p:cNvPr>
          <p:cNvSpPr txBox="1"/>
          <p:nvPr/>
        </p:nvSpPr>
        <p:spPr>
          <a:xfrm>
            <a:off x="381000" y="1049115"/>
            <a:ext cx="1097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code uses GGplot2 to plot the IBU vs ABV as a scatterplot using the </a:t>
            </a:r>
            <a:r>
              <a:rPr lang="en-US" dirty="0" err="1"/>
              <a:t>geom_point</a:t>
            </a:r>
            <a:r>
              <a:rPr lang="en-US" dirty="0"/>
              <a:t> function. A line is then mapped to the scatter plot using the </a:t>
            </a:r>
            <a:r>
              <a:rPr lang="en-US" dirty="0" err="1"/>
              <a:t>geom_smooth</a:t>
            </a:r>
            <a:r>
              <a:rPr lang="en-US" dirty="0"/>
              <a:t> function combined with a linear regression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8A0688-9635-C047-A488-9FA5CE8FA9C9}"/>
              </a:ext>
            </a:extLst>
          </p:cNvPr>
          <p:cNvSpPr txBox="1"/>
          <p:nvPr/>
        </p:nvSpPr>
        <p:spPr>
          <a:xfrm>
            <a:off x="381000" y="2045070"/>
            <a:ext cx="1143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 pitchFamily="2" charset="0"/>
              </a:rPr>
              <a:t>ggplot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CleanData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latin typeface="Courier" pitchFamily="2" charset="0"/>
              </a:rPr>
              <a:t>aes</a:t>
            </a:r>
            <a:r>
              <a:rPr lang="en-US" dirty="0">
                <a:latin typeface="Courier" pitchFamily="2" charset="0"/>
              </a:rPr>
              <a:t>(x = ABV, y = IBU, color = -IBU)) + </a:t>
            </a:r>
            <a:r>
              <a:rPr lang="en-US" dirty="0" err="1">
                <a:latin typeface="Courier" pitchFamily="2" charset="0"/>
              </a:rPr>
              <a:t>geom_point</a:t>
            </a:r>
            <a:r>
              <a:rPr lang="en-US" dirty="0">
                <a:latin typeface="Courier" pitchFamily="2" charset="0"/>
              </a:rPr>
              <a:t>(position = 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"jitter"</a:t>
            </a:r>
            <a:r>
              <a:rPr lang="en-US" dirty="0">
                <a:latin typeface="Courier" pitchFamily="2" charset="0"/>
              </a:rPr>
              <a:t>) + </a:t>
            </a:r>
            <a:r>
              <a:rPr lang="en-US" dirty="0" err="1">
                <a:latin typeface="Courier" pitchFamily="2" charset="0"/>
              </a:rPr>
              <a:t>geom_smooth</a:t>
            </a:r>
            <a:r>
              <a:rPr lang="en-US" dirty="0">
                <a:latin typeface="Courier" pitchFamily="2" charset="0"/>
              </a:rPr>
              <a:t>(method = </a:t>
            </a:r>
            <a:r>
              <a:rPr lang="en-US" dirty="0" err="1">
                <a:latin typeface="Courier" pitchFamily="2" charset="0"/>
              </a:rPr>
              <a:t>lm</a:t>
            </a:r>
            <a:r>
              <a:rPr lang="en-US" dirty="0">
                <a:latin typeface="Courier" pitchFamily="2" charset="0"/>
              </a:rPr>
              <a:t>, color = 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"red"</a:t>
            </a:r>
            <a:r>
              <a:rPr lang="en-US" dirty="0">
                <a:latin typeface="Courier" pitchFamily="2" charset="0"/>
              </a:rPr>
              <a:t>) + </a:t>
            </a:r>
            <a:r>
              <a:rPr lang="en-US" dirty="0" err="1">
                <a:latin typeface="Courier" pitchFamily="2" charset="0"/>
              </a:rPr>
              <a:t>ggtitle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"Scatter Plot of IBU vs ABV"</a:t>
            </a:r>
            <a:r>
              <a:rPr lang="en-US" dirty="0">
                <a:latin typeface="Courier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603753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16885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8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DB1A03-9BCB-9A4B-AEC5-F51E00C52E5F}"/>
              </a:ext>
            </a:extLst>
          </p:cNvPr>
          <p:cNvSpPr txBox="1"/>
          <p:nvPr/>
        </p:nvSpPr>
        <p:spPr>
          <a:xfrm>
            <a:off x="609600" y="1079391"/>
            <a:ext cx="1097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code uses KNN to classify Ale &amp; IPA beers based on the columns IBU vs ABV.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8A0688-9635-C047-A488-9FA5CE8FA9C9}"/>
              </a:ext>
            </a:extLst>
          </p:cNvPr>
          <p:cNvSpPr txBox="1"/>
          <p:nvPr/>
        </p:nvSpPr>
        <p:spPr>
          <a:xfrm>
            <a:off x="578706" y="1746570"/>
            <a:ext cx="538342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# Setting the seed for replicability</a:t>
            </a:r>
            <a:br>
              <a:rPr lang="en-US" sz="1000" dirty="0"/>
            </a:br>
            <a:r>
              <a:rPr lang="en-US" sz="1000" dirty="0" err="1"/>
              <a:t>set.seed</a:t>
            </a:r>
            <a:r>
              <a:rPr lang="en-US" sz="1000" dirty="0"/>
              <a:t>(1)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# filtering the data to only display Ales and IPAs</a:t>
            </a:r>
            <a:br>
              <a:rPr lang="en-US" sz="1000" dirty="0"/>
            </a:br>
            <a:r>
              <a:rPr lang="en-US" sz="1000" dirty="0"/>
              <a:t>Ales &lt;- </a:t>
            </a:r>
            <a:r>
              <a:rPr lang="en-US" sz="1000" dirty="0" err="1"/>
              <a:t>CleanData</a:t>
            </a:r>
            <a:r>
              <a:rPr lang="en-US" sz="1000" dirty="0"/>
              <a:t> %&gt;% filter(</a:t>
            </a:r>
            <a:r>
              <a:rPr lang="en-US" sz="1000" dirty="0" err="1"/>
              <a:t>grepl</a:t>
            </a:r>
            <a:r>
              <a:rPr lang="en-US" sz="1000" dirty="0"/>
              <a:t>('Ale', </a:t>
            </a:r>
            <a:r>
              <a:rPr lang="en-US" sz="1000" dirty="0" err="1"/>
              <a:t>CleanData$Style</a:t>
            </a:r>
            <a:r>
              <a:rPr lang="en-US" sz="1000" dirty="0"/>
              <a:t>) | </a:t>
            </a:r>
            <a:r>
              <a:rPr lang="en-US" sz="1000" dirty="0" err="1"/>
              <a:t>grepl</a:t>
            </a:r>
            <a:r>
              <a:rPr lang="en-US" sz="1000" dirty="0"/>
              <a:t>("IPA", </a:t>
            </a:r>
            <a:r>
              <a:rPr lang="en-US" sz="1000" dirty="0" err="1"/>
              <a:t>CleanData$Style</a:t>
            </a:r>
            <a:r>
              <a:rPr lang="en-US" sz="1000" dirty="0"/>
              <a:t>))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# </a:t>
            </a:r>
            <a:r>
              <a:rPr lang="en-US" sz="1000" dirty="0" err="1"/>
              <a:t>writting</a:t>
            </a:r>
            <a:r>
              <a:rPr lang="en-US" sz="1000" dirty="0"/>
              <a:t> a for loop to create a new binary column for classifying each row as either an Ale or an IPA</a:t>
            </a:r>
            <a:br>
              <a:rPr lang="en-US" sz="1000" dirty="0"/>
            </a:br>
            <a:r>
              <a:rPr lang="en-US" sz="1000" dirty="0"/>
              <a:t>for (j in 1:length(</a:t>
            </a:r>
            <a:r>
              <a:rPr lang="en-US" sz="1000" dirty="0" err="1"/>
              <a:t>Ales$Style</a:t>
            </a:r>
            <a:r>
              <a:rPr lang="en-US" sz="1000" dirty="0"/>
              <a:t>))</a:t>
            </a:r>
            <a:br>
              <a:rPr lang="en-US" sz="1000" dirty="0"/>
            </a:br>
            <a:r>
              <a:rPr lang="en-US" sz="1000" dirty="0"/>
              <a:t>{</a:t>
            </a:r>
            <a:br>
              <a:rPr lang="en-US" sz="1000" dirty="0"/>
            </a:br>
            <a:r>
              <a:rPr lang="en-US" sz="1000" dirty="0"/>
              <a:t>  if (</a:t>
            </a:r>
            <a:r>
              <a:rPr lang="en-US" sz="1000" dirty="0" err="1"/>
              <a:t>grepl</a:t>
            </a:r>
            <a:r>
              <a:rPr lang="en-US" sz="1000" dirty="0"/>
              <a:t>("IPA", </a:t>
            </a:r>
            <a:r>
              <a:rPr lang="en-US" sz="1000" dirty="0" err="1"/>
              <a:t>Ales$Style</a:t>
            </a:r>
            <a:r>
              <a:rPr lang="en-US" sz="1000" dirty="0"/>
              <a:t>[j]) == TRUE)</a:t>
            </a:r>
            <a:br>
              <a:rPr lang="en-US" sz="1000" dirty="0"/>
            </a:br>
            <a:r>
              <a:rPr lang="en-US" sz="1000" dirty="0"/>
              <a:t>  {</a:t>
            </a:r>
            <a:br>
              <a:rPr lang="en-US" sz="1000" dirty="0"/>
            </a:br>
            <a:r>
              <a:rPr lang="en-US" sz="1000" dirty="0"/>
              <a:t>    </a:t>
            </a:r>
            <a:r>
              <a:rPr lang="en-US" sz="1000" dirty="0" err="1"/>
              <a:t>Ales$IPA_Or_Ale</a:t>
            </a:r>
            <a:r>
              <a:rPr lang="en-US" sz="1000" dirty="0"/>
              <a:t>[j] = "IPA"</a:t>
            </a:r>
            <a:br>
              <a:rPr lang="en-US" sz="1000" dirty="0"/>
            </a:br>
            <a:r>
              <a:rPr lang="en-US" sz="1000" dirty="0"/>
              <a:t>  }</a:t>
            </a:r>
            <a:br>
              <a:rPr lang="en-US" sz="1000" dirty="0"/>
            </a:br>
            <a:r>
              <a:rPr lang="en-US" sz="1000" dirty="0"/>
              <a:t>  else</a:t>
            </a:r>
            <a:br>
              <a:rPr lang="en-US" sz="1000" dirty="0"/>
            </a:br>
            <a:r>
              <a:rPr lang="en-US" sz="1000" dirty="0"/>
              <a:t>  {</a:t>
            </a:r>
            <a:br>
              <a:rPr lang="en-US" sz="1000" dirty="0"/>
            </a:br>
            <a:r>
              <a:rPr lang="en-US" sz="1000" dirty="0"/>
              <a:t>    </a:t>
            </a:r>
            <a:r>
              <a:rPr lang="en-US" sz="1000" dirty="0" err="1"/>
              <a:t>Ales$IPA_Or_Ale</a:t>
            </a:r>
            <a:r>
              <a:rPr lang="en-US" sz="1000" dirty="0"/>
              <a:t>[j] = "Ale"</a:t>
            </a:r>
            <a:br>
              <a:rPr lang="en-US" sz="1000" dirty="0"/>
            </a:br>
            <a:r>
              <a:rPr lang="en-US" sz="1000" dirty="0"/>
              <a:t>  }</a:t>
            </a:r>
            <a:br>
              <a:rPr lang="en-US" sz="1000" dirty="0"/>
            </a:br>
            <a:r>
              <a:rPr lang="en-US" sz="1000" dirty="0"/>
              <a:t>}</a:t>
            </a:r>
            <a:br>
              <a:rPr lang="en-US" sz="1000" dirty="0"/>
            </a:br>
            <a:r>
              <a:rPr lang="en-US" sz="1000" dirty="0"/>
              <a:t># transforming the new column into a factor</a:t>
            </a:r>
            <a:br>
              <a:rPr lang="en-US" sz="1000" dirty="0"/>
            </a:br>
            <a:r>
              <a:rPr lang="en-US" sz="1000" dirty="0" err="1"/>
              <a:t>Ales$IPA_Or_Ale</a:t>
            </a:r>
            <a:r>
              <a:rPr lang="en-US" sz="1000" dirty="0"/>
              <a:t> = </a:t>
            </a:r>
            <a:r>
              <a:rPr lang="en-US" sz="1000" dirty="0" err="1"/>
              <a:t>as.factor</a:t>
            </a:r>
            <a:r>
              <a:rPr lang="en-US" sz="1000" dirty="0"/>
              <a:t>(</a:t>
            </a:r>
            <a:r>
              <a:rPr lang="en-US" sz="1000" dirty="0" err="1"/>
              <a:t>Ales$IPA_Or_Ale</a:t>
            </a:r>
            <a:r>
              <a:rPr lang="en-US" sz="1000" dirty="0"/>
              <a:t>)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# Creating the test and training sets</a:t>
            </a:r>
            <a:br>
              <a:rPr lang="en-US" sz="1000" dirty="0"/>
            </a:br>
            <a:r>
              <a:rPr lang="en-US" sz="1000" dirty="0" err="1"/>
              <a:t>trainIndices</a:t>
            </a:r>
            <a:r>
              <a:rPr lang="en-US" sz="1000" dirty="0"/>
              <a:t> = sample(seq(1:length(</a:t>
            </a:r>
            <a:r>
              <a:rPr lang="en-US" sz="1000" dirty="0" err="1"/>
              <a:t>Ales$Style</a:t>
            </a:r>
            <a:r>
              <a:rPr lang="en-US" sz="1000" dirty="0"/>
              <a:t>)),round(.7*length(</a:t>
            </a:r>
            <a:r>
              <a:rPr lang="en-US" sz="1000" dirty="0" err="1"/>
              <a:t>Ales$Style</a:t>
            </a:r>
            <a:r>
              <a:rPr lang="en-US" sz="1000" dirty="0"/>
              <a:t>)))</a:t>
            </a:r>
            <a:br>
              <a:rPr lang="en-US" sz="1000" dirty="0"/>
            </a:br>
            <a:r>
              <a:rPr lang="en-US" sz="1000" dirty="0" err="1"/>
              <a:t>trainIPA</a:t>
            </a:r>
            <a:r>
              <a:rPr lang="en-US" sz="1000" dirty="0"/>
              <a:t> = </a:t>
            </a:r>
            <a:r>
              <a:rPr lang="en-US" sz="1000" dirty="0" err="1"/>
              <a:t>IPA_Ales</a:t>
            </a:r>
            <a:r>
              <a:rPr lang="en-US" sz="1000" dirty="0"/>
              <a:t>[</a:t>
            </a:r>
            <a:r>
              <a:rPr lang="en-US" sz="1000" dirty="0" err="1"/>
              <a:t>trainIndices</a:t>
            </a:r>
            <a:r>
              <a:rPr lang="en-US" sz="1000" dirty="0"/>
              <a:t>,]</a:t>
            </a:r>
            <a:br>
              <a:rPr lang="en-US" sz="1000" dirty="0"/>
            </a:br>
            <a:r>
              <a:rPr lang="en-US" sz="1000" dirty="0" err="1"/>
              <a:t>testIPA</a:t>
            </a:r>
            <a:r>
              <a:rPr lang="en-US" sz="1000" dirty="0"/>
              <a:t> = </a:t>
            </a:r>
            <a:r>
              <a:rPr lang="en-US" sz="1000" dirty="0" err="1"/>
              <a:t>IPA_Ales</a:t>
            </a:r>
            <a:r>
              <a:rPr lang="en-US" sz="1000" dirty="0"/>
              <a:t>[-</a:t>
            </a:r>
            <a:r>
              <a:rPr lang="en-US" sz="1000" dirty="0" err="1"/>
              <a:t>trainIndices</a:t>
            </a:r>
            <a:r>
              <a:rPr lang="en-US" sz="1000" dirty="0"/>
              <a:t>,]</a:t>
            </a:r>
            <a:br>
              <a:rPr lang="en-US" sz="1000" dirty="0"/>
            </a:br>
            <a:br>
              <a:rPr lang="en-US" sz="1000" dirty="0"/>
            </a:br>
            <a:br>
              <a:rPr lang="en-US" sz="1000" dirty="0"/>
            </a:br>
            <a:endParaRPr lang="en-US" sz="1000" dirty="0">
              <a:latin typeface="Courier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F0BE33-B339-094D-B2D4-53959C48E915}"/>
              </a:ext>
            </a:extLst>
          </p:cNvPr>
          <p:cNvSpPr txBox="1"/>
          <p:nvPr/>
        </p:nvSpPr>
        <p:spPr>
          <a:xfrm>
            <a:off x="6229867" y="1746570"/>
            <a:ext cx="53834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# Creating and running the model</a:t>
            </a:r>
            <a:br>
              <a:rPr lang="en-US" sz="1000" dirty="0"/>
            </a:br>
            <a:r>
              <a:rPr lang="en-US" sz="1000" dirty="0"/>
              <a:t>classifications = </a:t>
            </a:r>
            <a:r>
              <a:rPr lang="en-US" sz="1000" dirty="0" err="1"/>
              <a:t>knn</a:t>
            </a:r>
            <a:r>
              <a:rPr lang="en-US" sz="1000" dirty="0"/>
              <a:t>(</a:t>
            </a:r>
            <a:r>
              <a:rPr lang="en-US" sz="1000" dirty="0" err="1"/>
              <a:t>trainIPA</a:t>
            </a:r>
            <a:r>
              <a:rPr lang="en-US" sz="1000" dirty="0"/>
              <a:t>[,c(4,5)], </a:t>
            </a:r>
            <a:r>
              <a:rPr lang="en-US" sz="1000" dirty="0" err="1"/>
              <a:t>testIPA</a:t>
            </a:r>
            <a:r>
              <a:rPr lang="en-US" sz="1000" dirty="0"/>
              <a:t>[,c(4,5)], </a:t>
            </a:r>
            <a:r>
              <a:rPr lang="en-US" sz="1000" dirty="0" err="1"/>
              <a:t>trainIPA$IPA_Or_Ale</a:t>
            </a:r>
            <a:r>
              <a:rPr lang="en-US" sz="1000" dirty="0"/>
              <a:t>, k = 5)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# Displaying the results of the model as a confusion matrix</a:t>
            </a:r>
            <a:br>
              <a:rPr lang="en-US" sz="1000" dirty="0"/>
            </a:br>
            <a:r>
              <a:rPr lang="en-US" sz="1000" dirty="0" err="1"/>
              <a:t>confusionMatrix</a:t>
            </a:r>
            <a:r>
              <a:rPr lang="en-US" sz="1000" dirty="0"/>
              <a:t>(classifications, </a:t>
            </a:r>
            <a:r>
              <a:rPr lang="en-US" sz="1000" dirty="0" err="1"/>
              <a:t>testIPA$IPA_Or_Ale</a:t>
            </a:r>
            <a:r>
              <a:rPr lang="en-US" sz="1000" dirty="0"/>
              <a:t>)</a:t>
            </a:r>
            <a:br>
              <a:rPr lang="en-US" sz="1000" dirty="0"/>
            </a:br>
            <a:br>
              <a:rPr lang="en-US" sz="1000" dirty="0"/>
            </a:br>
            <a:br>
              <a:rPr lang="en-US" sz="1000" dirty="0"/>
            </a:br>
            <a:endParaRPr lang="en-US" sz="10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16955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15878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9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8A0688-9635-C047-A488-9FA5CE8FA9C9}"/>
              </a:ext>
            </a:extLst>
          </p:cNvPr>
          <p:cNvSpPr txBox="1"/>
          <p:nvPr/>
        </p:nvSpPr>
        <p:spPr>
          <a:xfrm>
            <a:off x="609600" y="1866645"/>
            <a:ext cx="11430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#NB Model using Name, ABV, IBU, City, and State </a:t>
            </a:r>
            <a:br>
              <a:rPr lang="en-US" dirty="0"/>
            </a:br>
            <a:r>
              <a:rPr lang="en-US" dirty="0" err="1"/>
              <a:t>five_variable_model</a:t>
            </a:r>
            <a:r>
              <a:rPr lang="en-US" dirty="0"/>
              <a:t> = </a:t>
            </a:r>
            <a:r>
              <a:rPr lang="en-US" dirty="0" err="1"/>
              <a:t>naiveBayes</a:t>
            </a:r>
            <a:r>
              <a:rPr lang="en-US" dirty="0"/>
              <a:t>(</a:t>
            </a:r>
            <a:r>
              <a:rPr lang="en-US" dirty="0" err="1"/>
              <a:t>IPA_Or_Ale</a:t>
            </a:r>
            <a:r>
              <a:rPr lang="en-US" dirty="0"/>
              <a:t>~., data = Ales[,c(2,4,5,9,10,11)])</a:t>
            </a:r>
            <a:br>
              <a:rPr lang="en-US" dirty="0"/>
            </a:br>
            <a:r>
              <a:rPr lang="en-US" dirty="0" err="1"/>
              <a:t>five_variable_predictions</a:t>
            </a:r>
            <a:r>
              <a:rPr lang="en-US" dirty="0"/>
              <a:t> = predict(</a:t>
            </a:r>
            <a:r>
              <a:rPr lang="en-US" dirty="0" err="1"/>
              <a:t>five_variable_model</a:t>
            </a:r>
            <a:r>
              <a:rPr lang="en-US" dirty="0"/>
              <a:t>, </a:t>
            </a:r>
            <a:r>
              <a:rPr lang="en-US" dirty="0" err="1"/>
              <a:t>testIPA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Five_V_CM</a:t>
            </a:r>
            <a:r>
              <a:rPr lang="en-US" dirty="0"/>
              <a:t> = </a:t>
            </a:r>
            <a:r>
              <a:rPr lang="en-US" dirty="0" err="1"/>
              <a:t>confusionMatrix</a:t>
            </a:r>
            <a:r>
              <a:rPr lang="en-US" dirty="0"/>
              <a:t>(</a:t>
            </a:r>
            <a:r>
              <a:rPr lang="en-US" dirty="0" err="1"/>
              <a:t>five_variable_predictions</a:t>
            </a:r>
            <a:r>
              <a:rPr lang="en-US" dirty="0"/>
              <a:t>, </a:t>
            </a:r>
            <a:r>
              <a:rPr lang="en-US" dirty="0" err="1"/>
              <a:t>testIPA$IPA_Or_Ale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Five_V_CM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A3D1B0-0E4D-9D42-9120-0293F4ABB36F}"/>
              </a:ext>
            </a:extLst>
          </p:cNvPr>
          <p:cNvSpPr txBox="1"/>
          <p:nvPr/>
        </p:nvSpPr>
        <p:spPr>
          <a:xfrm>
            <a:off x="609600" y="1079391"/>
            <a:ext cx="1097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code uses Naïve Bayes to classify Ale &amp; IPA beers based on the columns Name, ABV, IBU, City, State.</a:t>
            </a:r>
          </a:p>
        </p:txBody>
      </p:sp>
    </p:spTree>
    <p:extLst>
      <p:ext uri="{BB962C8B-B14F-4D97-AF65-F5344CB8AC3E}">
        <p14:creationId xmlns:p14="http://schemas.microsoft.com/office/powerpoint/2010/main" val="3740885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/>
                <a:cs typeface="Arial"/>
              </a:rPr>
              <a:t>Data Sets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382079"/>
            <a:ext cx="11430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>
              <a:latin typeface="Courier" pitchFamily="2" charset="0"/>
            </a:endParaRPr>
          </a:p>
        </p:txBody>
      </p:sp>
      <p:pic>
        <p:nvPicPr>
          <p:cNvPr id="3" name="Picture 10">
            <a:extLst>
              <a:ext uri="{FF2B5EF4-FFF2-40B4-BE49-F238E27FC236}">
                <a16:creationId xmlns:a16="http://schemas.microsoft.com/office/drawing/2014/main" id="{892C7045-9B31-4B68-A690-246396EFE2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166" y="2076845"/>
            <a:ext cx="4942608" cy="3507778"/>
          </a:xfrm>
          <a:prstGeom prst="rect">
            <a:avLst/>
          </a:prstGeom>
        </p:spPr>
      </p:pic>
      <p:pic>
        <p:nvPicPr>
          <p:cNvPr id="11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2BC71B45-2395-4BF3-AA60-810D14A229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3690" y="2076845"/>
            <a:ext cx="5066251" cy="35055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5774B74-4519-4DCA-9954-C749D68C4E4C}"/>
              </a:ext>
            </a:extLst>
          </p:cNvPr>
          <p:cNvSpPr txBox="1"/>
          <p:nvPr/>
        </p:nvSpPr>
        <p:spPr>
          <a:xfrm>
            <a:off x="426479" y="158427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Beers: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AF2A26-50B3-4D93-B0DA-6E74CB0CA571}"/>
              </a:ext>
            </a:extLst>
          </p:cNvPr>
          <p:cNvSpPr txBox="1"/>
          <p:nvPr/>
        </p:nvSpPr>
        <p:spPr>
          <a:xfrm>
            <a:off x="6141479" y="158335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Breweries:</a:t>
            </a:r>
          </a:p>
        </p:txBody>
      </p:sp>
      <p:sp>
        <p:nvSpPr>
          <p:cNvPr id="14" name="Arrow: Left-Up 13">
            <a:extLst>
              <a:ext uri="{FF2B5EF4-FFF2-40B4-BE49-F238E27FC236}">
                <a16:creationId xmlns:a16="http://schemas.microsoft.com/office/drawing/2014/main" id="{F96E63B4-6BD4-41D8-B273-DABAF69EF62A}"/>
              </a:ext>
            </a:extLst>
          </p:cNvPr>
          <p:cNvSpPr/>
          <p:nvPr/>
        </p:nvSpPr>
        <p:spPr>
          <a:xfrm rot="-5400000">
            <a:off x="1649778" y="1132990"/>
            <a:ext cx="300181" cy="1368135"/>
          </a:xfrm>
          <a:prstGeom prst="leftUpArrow">
            <a:avLst/>
          </a:prstGeom>
          <a:solidFill>
            <a:srgbClr val="C8102E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Left-Up 14">
            <a:extLst>
              <a:ext uri="{FF2B5EF4-FFF2-40B4-BE49-F238E27FC236}">
                <a16:creationId xmlns:a16="http://schemas.microsoft.com/office/drawing/2014/main" id="{6FB15924-774A-4A38-B84C-25DE6240501B}"/>
              </a:ext>
            </a:extLst>
          </p:cNvPr>
          <p:cNvSpPr/>
          <p:nvPr/>
        </p:nvSpPr>
        <p:spPr>
          <a:xfrm rot="-5400000">
            <a:off x="7830293" y="1150914"/>
            <a:ext cx="300181" cy="1368135"/>
          </a:xfrm>
          <a:prstGeom prst="leftUpArrow">
            <a:avLst/>
          </a:prstGeom>
          <a:solidFill>
            <a:srgbClr val="C8102E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onut 9">
            <a:extLst>
              <a:ext uri="{FF2B5EF4-FFF2-40B4-BE49-F238E27FC236}">
                <a16:creationId xmlns:a16="http://schemas.microsoft.com/office/drawing/2014/main" id="{B14A502D-54A4-9641-B8C2-C55BB25FA296}"/>
              </a:ext>
            </a:extLst>
          </p:cNvPr>
          <p:cNvSpPr/>
          <p:nvPr/>
        </p:nvSpPr>
        <p:spPr>
          <a:xfrm>
            <a:off x="3042241" y="1974565"/>
            <a:ext cx="699862" cy="332234"/>
          </a:xfrm>
          <a:prstGeom prst="donu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Donut 15">
            <a:extLst>
              <a:ext uri="{FF2B5EF4-FFF2-40B4-BE49-F238E27FC236}">
                <a16:creationId xmlns:a16="http://schemas.microsoft.com/office/drawing/2014/main" id="{DDA0506D-9AE3-5949-9B40-35EFE2646D4F}"/>
              </a:ext>
            </a:extLst>
          </p:cNvPr>
          <p:cNvSpPr/>
          <p:nvPr/>
        </p:nvSpPr>
        <p:spPr>
          <a:xfrm>
            <a:off x="6070047" y="1985072"/>
            <a:ext cx="699862" cy="332234"/>
          </a:xfrm>
          <a:prstGeom prst="donu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3406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/>
                <a:cs typeface="Arial"/>
              </a:rPr>
              <a:t>Data Sets Joined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382079"/>
            <a:ext cx="11430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>
              <a:latin typeface="Courier" pitchFamily="2" charset="0"/>
            </a:endParaRPr>
          </a:p>
        </p:txBody>
      </p:sp>
      <p:pic>
        <p:nvPicPr>
          <p:cNvPr id="18" name="Picture 17" descr="Table&#10;&#10;Description automatically generated">
            <a:extLst>
              <a:ext uri="{FF2B5EF4-FFF2-40B4-BE49-F238E27FC236}">
                <a16:creationId xmlns:a16="http://schemas.microsoft.com/office/drawing/2014/main" id="{BFDED14C-226D-8445-93F7-0D612D257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1758" y="1047501"/>
            <a:ext cx="6748484" cy="476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266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Breweries By State</a:t>
            </a:r>
          </a:p>
        </p:txBody>
      </p:sp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4089824B-0985-7849-A8FC-C9045CA0A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324" y="1312347"/>
            <a:ext cx="8661351" cy="487963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F65D1FD-E0B0-9D4E-91CE-F86AC2635211}"/>
              </a:ext>
            </a:extLst>
          </p:cNvPr>
          <p:cNvSpPr txBox="1"/>
          <p:nvPr/>
        </p:nvSpPr>
        <p:spPr>
          <a:xfrm>
            <a:off x="185660" y="2828835"/>
            <a:ext cx="14434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= </a:t>
            </a:r>
          </a:p>
          <a:p>
            <a:r>
              <a:rPr lang="en-US" dirty="0"/>
              <a:t>CO, CA, MI</a:t>
            </a:r>
          </a:p>
          <a:p>
            <a:r>
              <a:rPr lang="en-US" dirty="0"/>
              <a:t>Least = </a:t>
            </a:r>
          </a:p>
          <a:p>
            <a:r>
              <a:rPr lang="en-US" dirty="0"/>
              <a:t>DC, ND, SD, WV</a:t>
            </a:r>
          </a:p>
        </p:txBody>
      </p:sp>
    </p:spTree>
    <p:extLst>
      <p:ext uri="{BB962C8B-B14F-4D97-AF65-F5344CB8AC3E}">
        <p14:creationId xmlns:p14="http://schemas.microsoft.com/office/powerpoint/2010/main" val="727976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ABV &amp; IBU By State</a:t>
            </a:r>
          </a:p>
        </p:txBody>
      </p:sp>
      <p:pic>
        <p:nvPicPr>
          <p:cNvPr id="9" name="Picture 8" descr="Timeline&#10;&#10;Description automatically generated">
            <a:extLst>
              <a:ext uri="{FF2B5EF4-FFF2-40B4-BE49-F238E27FC236}">
                <a16:creationId xmlns:a16="http://schemas.microsoft.com/office/drawing/2014/main" id="{A2558070-1DB6-E940-9E51-E0CBD6D27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1945" y="1404512"/>
            <a:ext cx="5725913" cy="4048975"/>
          </a:xfrm>
          <a:prstGeom prst="rect">
            <a:avLst/>
          </a:prstGeom>
        </p:spPr>
      </p:pic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951917B3-9BA2-B746-8B9D-07E1A5E1C7E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64142" y="1404512"/>
            <a:ext cx="5724144" cy="405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429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 ABV &amp; IBU: State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9CF101-E156-2C4C-B2C6-A1C958DC3D8F}"/>
              </a:ext>
            </a:extLst>
          </p:cNvPr>
          <p:cNvSpPr txBox="1"/>
          <p:nvPr/>
        </p:nvSpPr>
        <p:spPr>
          <a:xfrm>
            <a:off x="650240" y="1706880"/>
            <a:ext cx="1097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the output observed below, we can see that the highest ABV across all states lies in Kentucky at 12.5%, and the highest IBU across all states lies in Oregon at 138 IBU.</a:t>
            </a:r>
          </a:p>
        </p:txBody>
      </p:sp>
      <p:pic>
        <p:nvPicPr>
          <p:cNvPr id="10" name="Picture 9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DB4059D1-F313-D446-99F4-21F87F030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40" y="3192385"/>
            <a:ext cx="5778500" cy="762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038FB02A-3172-1048-8AEF-D0203C7228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0460" y="3192385"/>
            <a:ext cx="5778500" cy="762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18409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1126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Distribution Of ABV</a:t>
            </a:r>
          </a:p>
        </p:txBody>
      </p:sp>
      <p:pic>
        <p:nvPicPr>
          <p:cNvPr id="9" name="Picture 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812ECDB-5420-9048-91BA-548E9D40B567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16560" y="1920361"/>
            <a:ext cx="5598160" cy="3749040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6BFB6FDF-7214-B249-A4B3-AC94AC3A6BED}"/>
              </a:ext>
            </a:extLst>
          </p:cNvPr>
          <p:cNvGrpSpPr/>
          <p:nvPr/>
        </p:nvGrpSpPr>
        <p:grpSpPr>
          <a:xfrm>
            <a:off x="6233162" y="983352"/>
            <a:ext cx="5598160" cy="4706560"/>
            <a:chOff x="6217920" y="2225244"/>
            <a:chExt cx="5881840" cy="3633651"/>
          </a:xfrm>
        </p:grpSpPr>
        <p:pic>
          <p:nvPicPr>
            <p:cNvPr id="11" name="Picture 10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924E0221-27FB-3047-9212-59E7C82CCC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17920" y="2932815"/>
              <a:ext cx="5881840" cy="292608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5444F53-D14D-9A4E-B550-D98A04C1C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85540" y="2225244"/>
              <a:ext cx="4546600" cy="4572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3BB22C0-9745-D84F-A5B3-CC77CA47BBFE}"/>
              </a:ext>
            </a:extLst>
          </p:cNvPr>
          <p:cNvSpPr txBox="1"/>
          <p:nvPr/>
        </p:nvSpPr>
        <p:spPr>
          <a:xfrm>
            <a:off x="472440" y="1329907"/>
            <a:ext cx="5486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plot below shows positive skewness (Skewed Right)</a:t>
            </a:r>
          </a:p>
        </p:txBody>
      </p:sp>
    </p:spTree>
    <p:extLst>
      <p:ext uri="{BB962C8B-B14F-4D97-AF65-F5344CB8AC3E}">
        <p14:creationId xmlns:p14="http://schemas.microsoft.com/office/powerpoint/2010/main" val="145272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ABV &amp; IBU Relationship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AF66A0-9A17-7440-A8C1-B37DB150494D}"/>
              </a:ext>
            </a:extLst>
          </p:cNvPr>
          <p:cNvSpPr txBox="1"/>
          <p:nvPr/>
        </p:nvSpPr>
        <p:spPr>
          <a:xfrm>
            <a:off x="0" y="2064907"/>
            <a:ext cx="17402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positive correlation can be seen from the scatter plot combined with a line using the linear regression model.</a:t>
            </a:r>
          </a:p>
        </p:txBody>
      </p:sp>
      <p:pic>
        <p:nvPicPr>
          <p:cNvPr id="12" name="Picture 11" descr="Chart, scatter chart&#10;&#10;Description automatically generated">
            <a:extLst>
              <a:ext uri="{FF2B5EF4-FFF2-40B4-BE49-F238E27FC236}">
                <a16:creationId xmlns:a16="http://schemas.microsoft.com/office/drawing/2014/main" id="{67FBC020-FCFF-9D42-8405-B4F98570359D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855656" y="1369746"/>
            <a:ext cx="8851392" cy="49834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28475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1568</TotalTime>
  <Words>1518</Words>
  <Application>Microsoft Macintosh PowerPoint</Application>
  <PresentationFormat>Widescreen</PresentationFormat>
  <Paragraphs>98</Paragraphs>
  <Slides>22</Slides>
  <Notes>11</Notes>
  <HiddenSlides>11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Courier</vt:lpstr>
      <vt:lpstr>Office Theme</vt:lpstr>
      <vt:lpstr>PowerPoint Presentation</vt:lpstr>
      <vt:lpstr>Today's Discussion </vt:lpstr>
      <vt:lpstr>Data Sets</vt:lpstr>
      <vt:lpstr>Data Sets Joined</vt:lpstr>
      <vt:lpstr>Breweries By State</vt:lpstr>
      <vt:lpstr>ABV &amp; IBU By State</vt:lpstr>
      <vt:lpstr>Max ABV &amp; IBU: State</vt:lpstr>
      <vt:lpstr>Distribution Of ABV</vt:lpstr>
      <vt:lpstr>ABV &amp; IBU Relationship</vt:lpstr>
      <vt:lpstr>Classifying Ales vs. IPAs</vt:lpstr>
      <vt:lpstr>Improving Classification </vt:lpstr>
      <vt:lpstr>Recommendations</vt:lpstr>
      <vt:lpstr>PowerPoint Presentation</vt:lpstr>
      <vt:lpstr>PowerPoint Presentation</vt:lpstr>
      <vt:lpstr>Question 1 Code</vt:lpstr>
      <vt:lpstr>Question 3 Code</vt:lpstr>
      <vt:lpstr>Question 4 Code</vt:lpstr>
      <vt:lpstr>Question 5 Code</vt:lpstr>
      <vt:lpstr>Question 6 Code</vt:lpstr>
      <vt:lpstr>Question 7 Code</vt:lpstr>
      <vt:lpstr>Question 8 Code</vt:lpstr>
      <vt:lpstr>Question 9 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Chad Kwong</dc:creator>
  <cp:lastModifiedBy>Chad Kwong</cp:lastModifiedBy>
  <cp:revision>153</cp:revision>
  <dcterms:created xsi:type="dcterms:W3CDTF">2021-10-07T18:23:43Z</dcterms:created>
  <dcterms:modified xsi:type="dcterms:W3CDTF">2021-10-22T20:10:40Z</dcterms:modified>
</cp:coreProperties>
</file>

<file path=docProps/thumbnail.jpeg>
</file>